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tags/tag25.xml" ContentType="application/vnd.openxmlformats-officedocument.presentationml.tags+xml"/>
  <Override PartName="/ppt/notesSlides/notesSlide12.xml" ContentType="application/vnd.openxmlformats-officedocument.presentationml.notesSlide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tags/tag27.xml" ContentType="application/vnd.openxmlformats-officedocument.presentationml.tags+xml"/>
  <Override PartName="/ppt/notesSlides/notesSlide14.xml" ContentType="application/vnd.openxmlformats-officedocument.presentationml.notesSlide+xml"/>
  <Override PartName="/ppt/tags/tag28.xml" ContentType="application/vnd.openxmlformats-officedocument.presentationml.tags+xml"/>
  <Override PartName="/ppt/notesSlides/notesSlide15.xml" ContentType="application/vnd.openxmlformats-officedocument.presentationml.notesSlide+xml"/>
  <Override PartName="/ppt/tags/tag29.xml" ContentType="application/vnd.openxmlformats-officedocument.presentationml.tags+xml"/>
  <Override PartName="/ppt/notesSlides/notesSlide16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7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8.xml" ContentType="application/vnd.openxmlformats-officedocument.presentationml.notesSlide+xml"/>
  <Override PartName="/ppt/tags/tag38.xml" ContentType="application/vnd.openxmlformats-officedocument.presentationml.tags+xml"/>
  <Override PartName="/ppt/notesSlides/notesSlide1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0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5"/>
  </p:sldMasterIdLst>
  <p:notesMasterIdLst>
    <p:notesMasterId r:id="rId53"/>
  </p:notesMasterIdLst>
  <p:handoutMasterIdLst>
    <p:handoutMasterId r:id="rId54"/>
  </p:handoutMasterIdLst>
  <p:sldIdLst>
    <p:sldId id="256" r:id="rId6"/>
    <p:sldId id="349" r:id="rId7"/>
    <p:sldId id="350" r:id="rId8"/>
    <p:sldId id="351" r:id="rId9"/>
    <p:sldId id="352" r:id="rId10"/>
    <p:sldId id="353" r:id="rId11"/>
    <p:sldId id="393" r:id="rId12"/>
    <p:sldId id="394" r:id="rId13"/>
    <p:sldId id="395" r:id="rId14"/>
    <p:sldId id="396" r:id="rId15"/>
    <p:sldId id="397" r:id="rId16"/>
    <p:sldId id="398" r:id="rId17"/>
    <p:sldId id="399" r:id="rId18"/>
    <p:sldId id="400" r:id="rId19"/>
    <p:sldId id="401" r:id="rId20"/>
    <p:sldId id="355" r:id="rId21"/>
    <p:sldId id="356" r:id="rId22"/>
    <p:sldId id="402" r:id="rId23"/>
    <p:sldId id="357" r:id="rId24"/>
    <p:sldId id="358" r:id="rId25"/>
    <p:sldId id="359" r:id="rId26"/>
    <p:sldId id="403" r:id="rId27"/>
    <p:sldId id="404" r:id="rId28"/>
    <p:sldId id="405" r:id="rId29"/>
    <p:sldId id="406" r:id="rId30"/>
    <p:sldId id="407" r:id="rId31"/>
    <p:sldId id="408" r:id="rId32"/>
    <p:sldId id="409" r:id="rId33"/>
    <p:sldId id="410" r:id="rId34"/>
    <p:sldId id="360" r:id="rId35"/>
    <p:sldId id="361" r:id="rId36"/>
    <p:sldId id="362" r:id="rId37"/>
    <p:sldId id="363" r:id="rId38"/>
    <p:sldId id="411" r:id="rId39"/>
    <p:sldId id="364" r:id="rId40"/>
    <p:sldId id="365" r:id="rId41"/>
    <p:sldId id="366" r:id="rId42"/>
    <p:sldId id="367" r:id="rId43"/>
    <p:sldId id="368" r:id="rId44"/>
    <p:sldId id="412" r:id="rId45"/>
    <p:sldId id="369" r:id="rId46"/>
    <p:sldId id="413" r:id="rId47"/>
    <p:sldId id="370" r:id="rId48"/>
    <p:sldId id="371" r:id="rId49"/>
    <p:sldId id="372" r:id="rId50"/>
    <p:sldId id="373" r:id="rId51"/>
    <p:sldId id="414" r:id="rId52"/>
  </p:sldIdLst>
  <p:sldSz cx="9144000" cy="6858000" type="screen4x3"/>
  <p:notesSz cx="6858000" cy="9144000"/>
  <p:embeddedFontLst>
    <p:embeddedFont>
      <p:font typeface="ＭＳ Ｐゴシック" panose="020B0600070205080204" pitchFamily="34" charset="-128"/>
      <p:regular r:id="rId55"/>
    </p:embeddedFont>
    <p:embeddedFont>
      <p:font typeface="Frutiger LT Std 55 Roman" panose="020B0602020204020204" pitchFamily="34" charset="0"/>
      <p:regular r:id="rId56"/>
      <p:bold r:id="rId57"/>
      <p:italic r:id="rId58"/>
      <p:boldItalic r:id="rId59"/>
    </p:embeddedFont>
    <p:embeddedFont>
      <p:font typeface="Frutiger LT Std 45 Light" panose="020B0402020204020204" pitchFamily="34" charset="0"/>
      <p:regular r:id="rId60"/>
      <p:bold r:id="rId61"/>
      <p:italic r:id="rId62"/>
      <p:boldItalic r:id="rId63"/>
    </p:embeddedFont>
    <p:embeddedFont>
      <p:font typeface="Comic Sans MS" panose="030F0702030302020204" pitchFamily="66" charset="0"/>
      <p:regular r:id="rId64"/>
      <p:bold r:id="rId65"/>
      <p:italic r:id="rId66"/>
      <p:boldItalic r:id="rId67"/>
    </p:embeddedFont>
    <p:embeddedFont>
      <p:font typeface="ＭＳ Ｐゴシック" panose="020B0600070205080204" pitchFamily="34" charset="-128"/>
      <p:regular r:id="rId55"/>
    </p:embeddedFont>
  </p:embeddedFontLst>
  <p:custDataLst>
    <p:tags r:id="rId68"/>
  </p:custDataLst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46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A4E8"/>
    <a:srgbClr val="25167A"/>
    <a:srgbClr val="4F4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89758" autoAdjust="0"/>
  </p:normalViewPr>
  <p:slideViewPr>
    <p:cSldViewPr snapToGrid="0" snapToObjects="1">
      <p:cViewPr varScale="1">
        <p:scale>
          <a:sx n="122" d="100"/>
          <a:sy n="122" d="100"/>
        </p:scale>
        <p:origin x="825" y="69"/>
      </p:cViewPr>
      <p:guideLst>
        <p:guide orient="horz" pos="2160"/>
        <p:guide pos="2880"/>
        <p:guide pos="46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tags" Target="tags/tag1.xml"/><Relationship Id="rId7" Type="http://schemas.openxmlformats.org/officeDocument/2006/relationships/slide" Target="slides/slide2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62" Type="http://schemas.openxmlformats.org/officeDocument/2006/relationships/font" Target="fonts/font8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4" Type="http://schemas.openxmlformats.org/officeDocument/2006/relationships/image" Target="../media/image5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2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58.wmf"/><Relationship Id="rId4" Type="http://schemas.openxmlformats.org/officeDocument/2006/relationships/image" Target="../media/image6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0.wmf"/><Relationship Id="rId1" Type="http://schemas.openxmlformats.org/officeDocument/2006/relationships/image" Target="../media/image64.wmf"/><Relationship Id="rId4" Type="http://schemas.openxmlformats.org/officeDocument/2006/relationships/image" Target="../media/image66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8.wmf"/><Relationship Id="rId1" Type="http://schemas.openxmlformats.org/officeDocument/2006/relationships/image" Target="../media/image71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 dirty="0">
              <a:latin typeface="Frutiger LT Std 45 Light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8153E2-5A23-9C4B-ABFD-85C34EE68D2E}" type="datetime1">
              <a:rPr lang="nl-NL">
                <a:latin typeface="Frutiger LT Std 45 Light" charset="0"/>
              </a:rPr>
              <a:pPr>
                <a:defRPr/>
              </a:pPr>
              <a:t>28-5-2017</a:t>
            </a:fld>
            <a:endParaRPr lang="nl-NL" dirty="0">
              <a:latin typeface="Frutiger LT Std 45 Light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 dirty="0">
              <a:latin typeface="Frutiger LT Std 45 Light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95A4000-AB18-BA45-8B08-03F3A0050F12}" type="slidenum">
              <a:rPr lang="nl-NL">
                <a:latin typeface="Frutiger LT Std 45 Light" charset="0"/>
              </a:rPr>
              <a:pPr>
                <a:defRPr/>
              </a:pPr>
              <a:t>‹#›</a:t>
            </a:fld>
            <a:endParaRPr lang="nl-NL" dirty="0">
              <a:latin typeface="Frutiger LT Std 45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2389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Frutiger LT Std 45 Light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Frutiger LT Std 45 Light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178DF84-B348-DA4D-9998-A76BB457FE31}" type="datetime1">
              <a:rPr lang="nl-NL" smtClean="0"/>
              <a:pPr>
                <a:defRPr/>
              </a:pPr>
              <a:t>28-5-2017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tekststijl</a:t>
            </a:r>
            <a:r>
              <a:rPr lang="en-US" noProof="0" dirty="0"/>
              <a:t> van het model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  <a:p>
            <a:pPr lvl="1"/>
            <a:r>
              <a:rPr lang="en-US" noProof="0" dirty="0" err="1"/>
              <a:t>Tweede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Derde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Vierde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Vijfde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Frutiger LT Std 45 Light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Frutiger LT Std 45 Light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87096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FF6A88EE-8492-4B30-8EAD-CC06D6A08A9D}" type="slidenum">
              <a:rPr lang="en-US" altLang="nl-NL">
                <a:latin typeface="Frutiger LT Std 55 Roman" panose="020B0602020204020204" pitchFamily="34" charset="0"/>
              </a:rPr>
              <a:pPr/>
              <a:t>2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303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20484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DA4AE16A-A44C-492D-8B8F-AC796F85EEF4}" type="slidenum">
              <a:rPr lang="en-US" altLang="nl-NL">
                <a:latin typeface="Frutiger LT Std 55 Roman" panose="020B0602020204020204" pitchFamily="34" charset="0"/>
              </a:rPr>
              <a:pPr/>
              <a:t>25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06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20484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DA4AE16A-A44C-492D-8B8F-AC796F85EEF4}" type="slidenum">
              <a:rPr lang="en-US" altLang="nl-NL">
                <a:latin typeface="Frutiger LT Std 55 Roman" panose="020B0602020204020204" pitchFamily="34" charset="0"/>
              </a:rPr>
              <a:pPr/>
              <a:t>26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06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20484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DA4AE16A-A44C-492D-8B8F-AC796F85EEF4}" type="slidenum">
              <a:rPr lang="en-US" altLang="nl-NL">
                <a:latin typeface="Frutiger LT Std 55 Roman" panose="020B0602020204020204" pitchFamily="34" charset="0"/>
              </a:rPr>
              <a:pPr/>
              <a:t>27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06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20484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DA4AE16A-A44C-492D-8B8F-AC796F85EEF4}" type="slidenum">
              <a:rPr lang="en-US" altLang="nl-NL">
                <a:latin typeface="Frutiger LT Std 55 Roman" panose="020B0602020204020204" pitchFamily="34" charset="0"/>
              </a:rPr>
              <a:pPr/>
              <a:t>28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06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20484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DA4AE16A-A44C-492D-8B8F-AC796F85EEF4}" type="slidenum">
              <a:rPr lang="en-US" altLang="nl-NL">
                <a:latin typeface="Frutiger LT Std 55 Roman" panose="020B0602020204020204" pitchFamily="34" charset="0"/>
              </a:rPr>
              <a:pPr/>
              <a:t>29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06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E4E3FBE4-8630-47B2-91A9-3E9E0669F216}" type="slidenum">
              <a:rPr lang="en-US" altLang="nl-NL" sz="1200">
                <a:latin typeface="Frutiger LT Std 55 Roman" panose="020B0602020204020204" pitchFamily="34" charset="0"/>
              </a:rPr>
              <a:pPr/>
              <a:t>30</a:t>
            </a:fld>
            <a:endParaRPr lang="en-US" altLang="nl-NL" sz="1200" dirty="0">
              <a:latin typeface="Frutiger LT Std 55 Roman" panose="020B0602020204020204" pitchFamily="34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nl-NL" dirty="0">
              <a:latin typeface="Frutiger LT Std 55 Roman" panose="020B06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659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10D01C38-3464-442B-BAB4-54A4BFFCDE6B}" type="slidenum">
              <a:rPr lang="en-US" altLang="nl-NL" sz="1200">
                <a:latin typeface="Frutiger LT Std 55 Roman" panose="020B0602020204020204" pitchFamily="34" charset="0"/>
              </a:rPr>
              <a:pPr/>
              <a:t>31</a:t>
            </a:fld>
            <a:endParaRPr lang="en-US" altLang="nl-NL" sz="1200" dirty="0">
              <a:latin typeface="Frutiger LT Std 55 Roman" panose="020B0602020204020204" pitchFamily="34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665663"/>
            <a:ext cx="4992688" cy="44211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nl-NL" dirty="0">
              <a:latin typeface="Frutiger LT Std 55 Roman" panose="020B06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838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E4E3FBE4-8630-47B2-91A9-3E9E0669F216}" type="slidenum">
              <a:rPr lang="en-US" altLang="nl-NL" sz="1200">
                <a:latin typeface="Frutiger LT Std 55 Roman" panose="020B0602020204020204" pitchFamily="34" charset="0"/>
              </a:rPr>
              <a:pPr/>
              <a:t>34</a:t>
            </a:fld>
            <a:endParaRPr lang="en-US" altLang="nl-NL" sz="1200" dirty="0">
              <a:latin typeface="Frutiger LT Std 55 Roman" panose="020B0602020204020204" pitchFamily="34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nl-NL" dirty="0">
              <a:latin typeface="Frutiger LT Std 55 Roman" panose="020B06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659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39</a:t>
            </a:fld>
            <a:endParaRPr lang="nl-NL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40</a:t>
            </a:fld>
            <a:endParaRPr lang="nl-NL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13316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1673FC44-FD32-4944-AF7A-05324B233B12}" type="slidenum">
              <a:rPr lang="en-US" altLang="nl-NL">
                <a:latin typeface="Frutiger LT Std 55 Roman" panose="020B0602020204020204" pitchFamily="34" charset="0"/>
              </a:rPr>
              <a:pPr/>
              <a:t>16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2247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45</a:t>
            </a:fld>
            <a:endParaRPr lang="nl-NL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15364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AACBAD03-AF48-4A48-8F18-310A87BBDD50}" type="slidenum">
              <a:rPr lang="en-US" altLang="nl-NL">
                <a:latin typeface="Frutiger LT Std 55 Roman" panose="020B0602020204020204" pitchFamily="34" charset="0"/>
              </a:rPr>
              <a:pPr/>
              <a:t>17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83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FF6A88EE-8492-4B30-8EAD-CC06D6A08A9D}" type="slidenum">
              <a:rPr lang="en-US" altLang="nl-NL">
                <a:latin typeface="Frutiger LT Std 55 Roman" panose="020B0602020204020204" pitchFamily="34" charset="0"/>
              </a:rPr>
              <a:pPr/>
              <a:t>18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303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18436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F270E568-83F7-4D37-996F-862239861889}" type="slidenum">
              <a:rPr lang="en-US" altLang="nl-NL">
                <a:latin typeface="Frutiger LT Std 55 Roman" panose="020B0602020204020204" pitchFamily="34" charset="0"/>
              </a:rPr>
              <a:pPr/>
              <a:t>20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431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dirty="0">
                <a:latin typeface="Frutiger LT Std 55 Roman" panose="020B0602020204020204" pitchFamily="34" charset="0"/>
              </a:rPr>
              <a:t>	</a:t>
            </a:r>
          </a:p>
        </p:txBody>
      </p:sp>
      <p:sp>
        <p:nvSpPr>
          <p:cNvPr id="20484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DA4AE16A-A44C-492D-8B8F-AC796F85EEF4}" type="slidenum">
              <a:rPr lang="en-US" altLang="nl-NL">
                <a:latin typeface="Frutiger LT Std 55 Roman" panose="020B0602020204020204" pitchFamily="34" charset="0"/>
              </a:rPr>
              <a:pPr/>
              <a:t>21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06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20484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DA4AE16A-A44C-492D-8B8F-AC796F85EEF4}" type="slidenum">
              <a:rPr lang="en-US" altLang="nl-NL">
                <a:latin typeface="Frutiger LT Std 55 Roman" panose="020B0602020204020204" pitchFamily="34" charset="0"/>
              </a:rPr>
              <a:pPr/>
              <a:t>22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06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20484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DA4AE16A-A44C-492D-8B8F-AC796F85EEF4}" type="slidenum">
              <a:rPr lang="en-US" altLang="nl-NL">
                <a:latin typeface="Frutiger LT Std 55 Roman" panose="020B0602020204020204" pitchFamily="34" charset="0"/>
              </a:rPr>
              <a:pPr/>
              <a:t>23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06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20484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DA4AE16A-A44C-492D-8B8F-AC796F85EEF4}" type="slidenum">
              <a:rPr lang="en-US" altLang="nl-NL">
                <a:latin typeface="Frutiger LT Std 55 Roman" panose="020B0602020204020204" pitchFamily="34" charset="0"/>
              </a:rPr>
              <a:pPr/>
              <a:t>24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0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1156059"/>
            <a:ext cx="7772400" cy="1470025"/>
          </a:xfrm>
        </p:spPr>
        <p:txBody>
          <a:bodyPr anchor="b" anchorCtr="0"/>
          <a:lstStyle>
            <a:lvl1pPr>
              <a:defRPr b="1" i="0">
                <a:latin typeface="Frutiger LT Std 55 Roman" panose="020B0602020204020204" pitchFamily="34" charset="0"/>
                <a:ea typeface="Frutiger LT Std 55 Roman" panose="020B0602020204020204" pitchFamily="34" charset="0"/>
                <a:cs typeface="Frutiger LT Std 55 Roman" panose="020B0602020204020204" pitchFamily="34" charset="0"/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0596" y="2626084"/>
            <a:ext cx="7771803" cy="94154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dirty="0"/>
              <a:t>Klik om de titelstijl van het model te bewerken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71" y="4695362"/>
            <a:ext cx="3026229" cy="21626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  <p:sp>
        <p:nvSpPr>
          <p:cNvPr id="8" name="Subtitel 2"/>
          <p:cNvSpPr txBox="1">
            <a:spLocks/>
          </p:cNvSpPr>
          <p:nvPr userDrawn="1"/>
        </p:nvSpPr>
        <p:spPr bwMode="auto">
          <a:xfrm>
            <a:off x="338228" y="6226628"/>
            <a:ext cx="3352029" cy="47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Font typeface="Arial"/>
              <a:buNone/>
              <a:defRPr sz="2400" kern="1200" cap="none" baseline="0">
                <a:solidFill>
                  <a:schemeClr val="bg1"/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1pPr>
            <a:lvl2pPr marL="4572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2pPr>
            <a:lvl3pPr marL="9144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3pPr>
            <a:lvl4pPr marL="13716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4pPr>
            <a:lvl5pPr marL="18288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150" dirty="0">
                <a:solidFill>
                  <a:srgbClr val="4F42E8"/>
                </a:solidFill>
              </a:rPr>
              <a:t>CREATING TOMORROW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 GD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2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 GD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61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1266582"/>
            <a:ext cx="7772400" cy="1362075"/>
          </a:xfrm>
        </p:spPr>
        <p:txBody>
          <a:bodyPr anchor="b" anchorCtr="0"/>
          <a:lstStyle>
            <a:lvl1pPr algn="l">
              <a:defRPr sz="3200" b="0" cap="all"/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2659949"/>
            <a:ext cx="7772400" cy="1500187"/>
          </a:xfrm>
        </p:spPr>
        <p:txBody>
          <a:bodyPr tIns="0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</p:txBody>
      </p:sp>
      <p:pic>
        <p:nvPicPr>
          <p:cNvPr id="4" name="Picture 3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ekop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1266582"/>
            <a:ext cx="7772400" cy="1362075"/>
          </a:xfrm>
        </p:spPr>
        <p:txBody>
          <a:bodyPr anchor="b" anchorCtr="0">
            <a:normAutofit/>
          </a:bodyPr>
          <a:lstStyle>
            <a:lvl1pPr algn="l">
              <a:defRPr sz="3600" b="0" cap="all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2659949"/>
            <a:ext cx="7772400" cy="1500187"/>
          </a:xfrm>
        </p:spPr>
        <p:txBody>
          <a:bodyPr t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87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ekop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1266582"/>
            <a:ext cx="7772400" cy="1362075"/>
          </a:xfrm>
        </p:spPr>
        <p:txBody>
          <a:bodyPr anchor="b" anchorCtr="0">
            <a:normAutofit/>
          </a:bodyPr>
          <a:lstStyle>
            <a:lvl1pPr algn="l">
              <a:defRPr sz="3600" b="0" cap="all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2659949"/>
            <a:ext cx="7772400" cy="1500187"/>
          </a:xfrm>
        </p:spPr>
        <p:txBody>
          <a:bodyPr t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35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>
          <a:xfrm>
            <a:off x="7962537" y="6124575"/>
            <a:ext cx="627063" cy="365125"/>
          </a:xfrm>
        </p:spPr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BI&amp;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S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Blauw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1156059"/>
            <a:ext cx="7772400" cy="1470025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0596" y="2626084"/>
            <a:ext cx="7771803" cy="94154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dirty="0"/>
              <a:t>Klik om de titelstijl van het model te bewerken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86" y="3848707"/>
            <a:ext cx="2579914" cy="3009293"/>
          </a:xfrm>
          <a:prstGeom prst="rect">
            <a:avLst/>
          </a:prstGeom>
        </p:spPr>
      </p:pic>
      <p:sp>
        <p:nvSpPr>
          <p:cNvPr id="6" name="Subtitel 2"/>
          <p:cNvSpPr txBox="1">
            <a:spLocks/>
          </p:cNvSpPr>
          <p:nvPr userDrawn="1"/>
        </p:nvSpPr>
        <p:spPr bwMode="auto">
          <a:xfrm>
            <a:off x="338228" y="6226628"/>
            <a:ext cx="3352029" cy="47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Font typeface="Arial"/>
              <a:buNone/>
              <a:defRPr sz="2400" kern="1200" cap="none" baseline="0">
                <a:solidFill>
                  <a:schemeClr val="bg1"/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1pPr>
            <a:lvl2pPr marL="4572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2pPr>
            <a:lvl3pPr marL="9144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3pPr>
            <a:lvl4pPr marL="13716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4pPr>
            <a:lvl5pPr marL="18288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150" dirty="0"/>
              <a:t>CREATING TOMORROW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ee objecten GD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309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ee objecten GD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265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60000" y="4662615"/>
            <a:ext cx="8424000" cy="1143000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C951B0-0049-6344-AEBF-17358458F3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60000" y="4662615"/>
            <a:ext cx="8424000" cy="1143000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C951B0-0049-6344-AEBF-17358458F3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13716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Frutiger LT Std 55 Roman" panose="020B0602020204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64A8C4-B29B-754A-B8CC-8E602D78A5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60654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13716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Frutiger LT Std 55 Roman" panose="020B0602020204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5C3BA6-E005-FC42-BAC5-A467A63E2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359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 Blauw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1156059"/>
            <a:ext cx="7772400" cy="1470025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0596" y="2626084"/>
            <a:ext cx="7771803" cy="94154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dirty="0"/>
              <a:t>Klik om de titelstijl van het model te bewerken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86" y="3848707"/>
            <a:ext cx="2579914" cy="3009293"/>
          </a:xfrm>
          <a:prstGeom prst="rect">
            <a:avLst/>
          </a:prstGeom>
        </p:spPr>
      </p:pic>
      <p:sp>
        <p:nvSpPr>
          <p:cNvPr id="6" name="Subtitel 2"/>
          <p:cNvSpPr txBox="1">
            <a:spLocks/>
          </p:cNvSpPr>
          <p:nvPr userDrawn="1"/>
        </p:nvSpPr>
        <p:spPr bwMode="auto">
          <a:xfrm>
            <a:off x="338228" y="6226628"/>
            <a:ext cx="3352029" cy="47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Font typeface="Arial"/>
              <a:buNone/>
              <a:defRPr sz="2400" kern="1200" cap="none" baseline="0">
                <a:solidFill>
                  <a:schemeClr val="bg1"/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1pPr>
            <a:lvl2pPr marL="4572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2pPr>
            <a:lvl3pPr marL="9144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3pPr>
            <a:lvl4pPr marL="13716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4pPr>
            <a:lvl5pPr marL="18288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150" dirty="0"/>
              <a:t>CREATING TOMORROW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926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13716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Frutiger LT Std 55 Roman" panose="020B0602020204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611D24-3CC9-8F47-A17B-E43A12CEA6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326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7645958" y="6124575"/>
            <a:ext cx="627063" cy="365125"/>
          </a:xfrm>
        </p:spPr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4" y="5551714"/>
            <a:ext cx="1306286" cy="1306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7645958" y="6124575"/>
            <a:ext cx="627063" cy="365125"/>
          </a:xfrm>
        </p:spPr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4" y="5551714"/>
            <a:ext cx="1306286" cy="1306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06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7645958" y="6124575"/>
            <a:ext cx="627063" cy="365125"/>
          </a:xfrm>
        </p:spPr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4" y="5551714"/>
            <a:ext cx="1306286" cy="1306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I&amp;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S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60000" y="9445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noProof="0" dirty="0"/>
              <a:t>Titelstijl van model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360000" y="2100263"/>
            <a:ext cx="8229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 dirty="0"/>
              <a:t>Klik om de titelstijl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0000" y="6124575"/>
            <a:ext cx="2895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dirty="0">
                <a:solidFill>
                  <a:schemeClr val="bg1">
                    <a:lumMod val="65000"/>
                  </a:schemeClr>
                </a:solidFill>
                <a:latin typeface="Frutiger LT Std 45 Light" charset="0"/>
                <a:ea typeface="+mn-ea"/>
                <a:cs typeface="Frutiger LT Std 45 Light" charset="0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962537" y="6124575"/>
            <a:ext cx="6270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A6A6A6"/>
                </a:solidFill>
                <a:latin typeface="Frutiger LT Std 45 Light" charset="0"/>
                <a:ea typeface="Frutiger LT Std 45 Light" charset="0"/>
                <a:cs typeface="Frutiger LT Std 45 Light" charset="0"/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83" r:id="rId3"/>
    <p:sldLayoutId id="2147483659" r:id="rId4"/>
    <p:sldLayoutId id="2147483680" r:id="rId5"/>
    <p:sldLayoutId id="2147483684" r:id="rId6"/>
    <p:sldLayoutId id="2147483668" r:id="rId7"/>
    <p:sldLayoutId id="2147483671" r:id="rId8"/>
    <p:sldLayoutId id="2147483672" r:id="rId9"/>
    <p:sldLayoutId id="2147483673" r:id="rId10"/>
    <p:sldLayoutId id="2147483679" r:id="rId11"/>
    <p:sldLayoutId id="2147483685" r:id="rId12"/>
    <p:sldLayoutId id="2147483674" r:id="rId13"/>
    <p:sldLayoutId id="2147483663" r:id="rId14"/>
    <p:sldLayoutId id="2147483681" r:id="rId15"/>
    <p:sldLayoutId id="2147483686" r:id="rId16"/>
    <p:sldLayoutId id="2147483660" r:id="rId17"/>
    <p:sldLayoutId id="2147483670" r:id="rId18"/>
    <p:sldLayoutId id="2147483675" r:id="rId19"/>
    <p:sldLayoutId id="2147483676" r:id="rId20"/>
    <p:sldLayoutId id="2147483678" r:id="rId21"/>
    <p:sldLayoutId id="2147483682" r:id="rId22"/>
    <p:sldLayoutId id="2147483687" r:id="rId23"/>
    <p:sldLayoutId id="2147483677" r:id="rId24"/>
    <p:sldLayoutId id="2147483669" r:id="rId25"/>
    <p:sldLayoutId id="2147483664" r:id="rId26"/>
    <p:sldLayoutId id="2147483666" r:id="rId27"/>
    <p:sldLayoutId id="2147483688" r:id="rId28"/>
    <p:sldLayoutId id="2147483689" r:id="rId29"/>
    <p:sldLayoutId id="2147483690" r:id="rId30"/>
  </p:sldLayoutIdLst>
  <p:hf sldNum="0"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3600" b="1" i="0" kern="1200" cap="all">
          <a:solidFill>
            <a:schemeClr val="tx2"/>
          </a:solidFill>
          <a:latin typeface="Frutiger LT Std 55 Roman" panose="020B0602020204020204" pitchFamily="34" charset="0"/>
          <a:ea typeface="Frutiger LT Std 55 Roman" panose="020B0602020204020204" pitchFamily="34" charset="0"/>
          <a:cs typeface="Frutiger LT Std 55 Roman" panose="020B0602020204020204" pitchFamily="34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2pPr>
      <a:lvl3pPr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3pPr>
      <a:lvl4pPr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4pPr>
      <a:lvl5pPr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9pPr>
    </p:titleStyle>
    <p:bodyStyle>
      <a:lvl1pPr marL="324000" indent="-324000" algn="l" defTabSz="457200" rtl="0" fontAlgn="base">
        <a:spcBef>
          <a:spcPct val="20000"/>
        </a:spcBef>
        <a:spcAft>
          <a:spcPct val="0"/>
        </a:spcAft>
        <a:buFont typeface="Arial"/>
        <a:buChar char="•"/>
        <a:defRPr sz="2800" kern="1200" cap="none" baseline="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1pPr>
      <a:lvl2pPr marL="612000" indent="-2880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2pPr>
      <a:lvl3pPr marL="900000" indent="-2880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3pPr>
      <a:lvl4pPr marL="1152000" indent="-2520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4pPr>
      <a:lvl5pPr marL="1404000" indent="-2520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4.wmf"/><Relationship Id="rId2" Type="http://schemas.openxmlformats.org/officeDocument/2006/relationships/tags" Target="../tags/tag1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0.wmf"/><Relationship Id="rId2" Type="http://schemas.openxmlformats.org/officeDocument/2006/relationships/tags" Target="../tags/tag1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4.png"/><Relationship Id="rId5" Type="http://schemas.openxmlformats.org/officeDocument/2006/relationships/package" Target="../embeddings/Microsoft_Word_Document.docx"/><Relationship Id="rId4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0.xml"/><Relationship Id="rId7" Type="http://schemas.openxmlformats.org/officeDocument/2006/relationships/package" Target="../embeddings/Microsoft_Word_Document2.docx"/><Relationship Id="rId2" Type="http://schemas.openxmlformats.org/officeDocument/2006/relationships/tags" Target="../tags/tag2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5.png"/><Relationship Id="rId5" Type="http://schemas.openxmlformats.org/officeDocument/2006/relationships/package" Target="../embeddings/Microsoft_Word_Document1.docx"/><Relationship Id="rId10" Type="http://schemas.openxmlformats.org/officeDocument/2006/relationships/image" Target="../media/image37.png"/><Relationship Id="rId4" Type="http://schemas.openxmlformats.org/officeDocument/2006/relationships/notesSlide" Target="../notesSlides/notesSlide8.xml"/><Relationship Id="rId9" Type="http://schemas.openxmlformats.org/officeDocument/2006/relationships/package" Target="../embeddings/Microsoft_Word_Document3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0.xml"/><Relationship Id="rId7" Type="http://schemas.openxmlformats.org/officeDocument/2006/relationships/package" Target="../embeddings/Microsoft_Word_Document5.docx"/><Relationship Id="rId2" Type="http://schemas.openxmlformats.org/officeDocument/2006/relationships/tags" Target="../tags/tag2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8.png"/><Relationship Id="rId5" Type="http://schemas.openxmlformats.org/officeDocument/2006/relationships/package" Target="../embeddings/Microsoft_Word_Document4.docx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10.xml"/><Relationship Id="rId9" Type="http://schemas.openxmlformats.org/officeDocument/2006/relationships/package" Target="../embeddings/Microsoft_Word_Document6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5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6.xml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4.png"/><Relationship Id="rId5" Type="http://schemas.openxmlformats.org/officeDocument/2006/relationships/package" Target="../embeddings/Microsoft_Word_Document7.docx"/><Relationship Id="rId4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9.xm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0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0.wmf"/><Relationship Id="rId2" Type="http://schemas.openxmlformats.org/officeDocument/2006/relationships/tags" Target="../tags/tag3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image" Target="../media/image56.png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55.wmf"/><Relationship Id="rId2" Type="http://schemas.openxmlformats.org/officeDocument/2006/relationships/tags" Target="../tags/tag3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2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54.wmf"/><Relationship Id="rId4" Type="http://schemas.openxmlformats.org/officeDocument/2006/relationships/notesSlide" Target="../notesSlides/notesSlide18.xml"/><Relationship Id="rId9" Type="http://schemas.openxmlformats.org/officeDocument/2006/relationships/oleObject" Target="../embeddings/oleObject1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59.w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2.wmf"/><Relationship Id="rId12" Type="http://schemas.openxmlformats.org/officeDocument/2006/relationships/oleObject" Target="../embeddings/oleObject21.bin"/><Relationship Id="rId2" Type="http://schemas.openxmlformats.org/officeDocument/2006/relationships/tags" Target="../tags/tag38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58.wmf"/><Relationship Id="rId5" Type="http://schemas.openxmlformats.org/officeDocument/2006/relationships/image" Target="../media/image56.png"/><Relationship Id="rId15" Type="http://schemas.openxmlformats.org/officeDocument/2006/relationships/image" Target="../media/image60.wmf"/><Relationship Id="rId10" Type="http://schemas.openxmlformats.org/officeDocument/2006/relationships/oleObject" Target="../embeddings/oleObject20.bin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57.wmf"/><Relationship Id="rId14" Type="http://schemas.openxmlformats.org/officeDocument/2006/relationships/oleObject" Target="../embeddings/oleObject22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61.wmf"/><Relationship Id="rId2" Type="http://schemas.openxmlformats.org/officeDocument/2006/relationships/tags" Target="../tags/tag39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63.wmf"/><Relationship Id="rId5" Type="http://schemas.openxmlformats.org/officeDocument/2006/relationships/image" Target="../media/image58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2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0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27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60.wmf"/><Relationship Id="rId12" Type="http://schemas.openxmlformats.org/officeDocument/2006/relationships/image" Target="../media/image56.png"/><Relationship Id="rId2" Type="http://schemas.openxmlformats.org/officeDocument/2006/relationships/tags" Target="../tags/tag41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66.wmf"/><Relationship Id="rId5" Type="http://schemas.openxmlformats.org/officeDocument/2006/relationships/image" Target="../media/image64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6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68.wmf"/><Relationship Id="rId2" Type="http://schemas.openxmlformats.org/officeDocument/2006/relationships/tags" Target="../tags/tag4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2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35.bin"/><Relationship Id="rId2" Type="http://schemas.openxmlformats.org/officeDocument/2006/relationships/tags" Target="../tags/tag43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34.bin"/><Relationship Id="rId4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73.w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68.wmf"/><Relationship Id="rId12" Type="http://schemas.openxmlformats.org/officeDocument/2006/relationships/oleObject" Target="../embeddings/oleObject40.bin"/><Relationship Id="rId2" Type="http://schemas.openxmlformats.org/officeDocument/2006/relationships/tags" Target="../tags/tag44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72.wmf"/><Relationship Id="rId5" Type="http://schemas.openxmlformats.org/officeDocument/2006/relationships/image" Target="../media/image71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7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5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4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3.bin"/><Relationship Id="rId2" Type="http://schemas.openxmlformats.org/officeDocument/2006/relationships/tags" Target="../tags/tag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2.wmf"/><Relationship Id="rId2" Type="http://schemas.openxmlformats.org/officeDocument/2006/relationships/tags" Target="../tags/tag9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 &amp; Physics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2016-2017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/>
              <a:t>Matrix and frame</a:t>
            </a:r>
            <a:endParaRPr lang="en-US" altLang="nl-NL" dirty="0"/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971550" y="2333625"/>
          <a:ext cx="3051175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48" name="Equation" r:id="rId4" imgW="1511300" imgH="482600" progId="Equation.3">
                  <p:embed/>
                </p:oleObj>
              </mc:Choice>
              <mc:Fallback>
                <p:oleObj name="Equation" r:id="rId4" imgW="1511300" imgH="482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333625"/>
                        <a:ext cx="3051175" cy="9779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/>
        </p:nvGraphicFramePr>
        <p:xfrm>
          <a:off x="4500563" y="2333625"/>
          <a:ext cx="3076575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49" name="Equation" r:id="rId6" imgW="1524000" imgH="482600" progId="Equation.3">
                  <p:embed/>
                </p:oleObj>
              </mc:Choice>
              <mc:Fallback>
                <p:oleObj name="Equation" r:id="rId6" imgW="1524000" imgH="482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2333625"/>
                        <a:ext cx="3076575" cy="9779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611188" y="3702050"/>
            <a:ext cx="7561262" cy="40005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2000" dirty="0">
                <a:latin typeface="Frutiger LT Std 45 Light"/>
              </a:rPr>
              <a:t>The images of the unit vectors are the columns of the Matrix</a:t>
            </a:r>
            <a:endParaRPr lang="en-US" sz="2000" dirty="0">
              <a:latin typeface="Frutiger LT Std 45 Light"/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900113" y="4638675"/>
            <a:ext cx="6767512" cy="100647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2000" dirty="0">
                <a:latin typeface="Frutiger LT Std 45 Light"/>
              </a:rPr>
              <a:t>Consequence: </a:t>
            </a:r>
          </a:p>
          <a:p>
            <a:r>
              <a:rPr lang="nl-NL" sz="2000" dirty="0">
                <a:latin typeface="Frutiger LT Std 45 Light"/>
              </a:rPr>
              <a:t>Knowing the images of the unit vectors means knowing the Columns of the Matrix</a:t>
            </a:r>
            <a:endParaRPr lang="en-US" sz="2000" dirty="0">
              <a:latin typeface="Frutiger LT Std 45 Ligh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777801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2D Matrix Example</a:t>
            </a:r>
            <a:endParaRPr lang="en-US" altLang="nl-NL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09762"/>
            <a:ext cx="7772400" cy="91440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What does the following 2D matrix do?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09600" y="4195762"/>
            <a:ext cx="7772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latin typeface="Frutiger LT Std 45 Light"/>
              </a:rPr>
              <a:t>Extract the basis vectors (the columns of </a:t>
            </a:r>
            <a:r>
              <a:rPr lang="en-US" sz="2400" b="1" dirty="0">
                <a:latin typeface="Frutiger LT Std 45 Light"/>
              </a:rPr>
              <a:t>M)</a:t>
            </a:r>
          </a:p>
          <a:p>
            <a:pPr marL="342900" indent="-342900" algn="ctr">
              <a:spcBef>
                <a:spcPct val="20000"/>
              </a:spcBef>
            </a:pPr>
            <a:r>
              <a:rPr lang="en-US" sz="2400" b="1" dirty="0">
                <a:latin typeface="Frutiger LT Std 45 Light"/>
              </a:rPr>
              <a:t>p</a:t>
            </a:r>
            <a:r>
              <a:rPr lang="en-US" sz="2400" dirty="0">
                <a:latin typeface="Frutiger LT Std 45 Light"/>
              </a:rPr>
              <a:t> = [2 1]</a:t>
            </a:r>
          </a:p>
          <a:p>
            <a:pPr marL="342900" indent="-342900" algn="ctr">
              <a:spcBef>
                <a:spcPct val="20000"/>
              </a:spcBef>
            </a:pPr>
            <a:r>
              <a:rPr lang="en-US" sz="2400" b="1" dirty="0">
                <a:latin typeface="Frutiger LT Std 45 Light"/>
              </a:rPr>
              <a:t>q</a:t>
            </a:r>
            <a:r>
              <a:rPr lang="en-US" sz="2400" dirty="0">
                <a:latin typeface="Frutiger LT Std 45 Light"/>
              </a:rPr>
              <a:t> = [-1,2]</a:t>
            </a:r>
          </a:p>
        </p:txBody>
      </p:sp>
      <p:graphicFrame>
        <p:nvGraphicFramePr>
          <p:cNvPr id="12" name="Object 9"/>
          <p:cNvGraphicFramePr>
            <a:graphicFrameLocks noChangeAspect="1"/>
          </p:cNvGraphicFramePr>
          <p:nvPr/>
        </p:nvGraphicFramePr>
        <p:xfrm>
          <a:off x="3348038" y="2806700"/>
          <a:ext cx="19240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73" name="Equation" r:id="rId4" imgW="941400" imgH="484560" progId="Equation.3">
                  <p:embed/>
                </p:oleObj>
              </mc:Choice>
              <mc:Fallback>
                <p:oleObj name="Equation" r:id="rId4" imgW="941400" imgH="48456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2806700"/>
                        <a:ext cx="1924050" cy="1003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777801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ian\Desktop\figs_jpg\2d_matrix_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056992"/>
            <a:ext cx="5105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</a:t>
            </a:r>
            <a:r>
              <a:rPr lang="en-US" altLang="en-US" dirty="0"/>
              <a:t>’</a:t>
            </a:r>
            <a:r>
              <a:rPr lang="en-US" dirty="0"/>
              <a:t>s the Transformation?</a:t>
            </a:r>
            <a:endParaRPr lang="en-US" altLang="nl-NL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09761"/>
            <a:ext cx="7772400" cy="3522318"/>
          </a:xfrm>
        </p:spPr>
        <p:txBody>
          <a:bodyPr>
            <a:normAutofit/>
          </a:bodyPr>
          <a:lstStyle/>
          <a:p>
            <a:r>
              <a:rPr lang="en-US" sz="2400" dirty="0"/>
              <a:t>It moves the unit axes [1, 0] and [0, 1] to the new axes.</a:t>
            </a:r>
          </a:p>
          <a:p>
            <a:r>
              <a:rPr lang="en-US" sz="2400" dirty="0"/>
              <a:t>It does the same thing to all vectors.</a:t>
            </a:r>
          </a:p>
          <a:p>
            <a:r>
              <a:rPr lang="en-US" sz="2400" dirty="0"/>
              <a:t>Visualize a box being transformed from one coordinate system to the other.</a:t>
            </a:r>
          </a:p>
          <a:p>
            <a:r>
              <a:rPr lang="en-US" sz="2400" dirty="0"/>
              <a:t>This is called a </a:t>
            </a:r>
            <a:r>
              <a:rPr lang="en-US" sz="2400" i="1" dirty="0"/>
              <a:t>skew box</a:t>
            </a:r>
            <a:r>
              <a:rPr lang="en-US" sz="2400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7801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ian\Desktop\figs_jpg\2d_matrix_box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954"/>
            <a:ext cx="5103813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835150" y="5445126"/>
            <a:ext cx="15287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/>
              <a:t>Before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227763" y="5445126"/>
            <a:ext cx="9223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/>
              <a:t>After</a:t>
            </a:r>
          </a:p>
        </p:txBody>
      </p:sp>
      <p:pic>
        <p:nvPicPr>
          <p:cNvPr id="6" name="Picture 2" descr="C:\Users\ian\Desktop\figs_jpg\2d_matrix_object_befor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74763"/>
            <a:ext cx="381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Users\ian\Desktop\figs_jpg\2d_matrix_object_aft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274763"/>
            <a:ext cx="381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So What Does It Do?</a:t>
            </a:r>
            <a:endParaRPr lang="en-US" altLang="nl-NL" sz="3600" dirty="0"/>
          </a:p>
        </p:txBody>
      </p:sp>
      <p:sp>
        <p:nvSpPr>
          <p:cNvPr id="12293" name="Text Box 6"/>
          <p:cNvSpPr txBox="1">
            <a:spLocks noChangeArrowheads="1"/>
          </p:cNvSpPr>
          <p:nvPr/>
        </p:nvSpPr>
        <p:spPr bwMode="auto">
          <a:xfrm>
            <a:off x="416426" y="2087563"/>
            <a:ext cx="8302061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sz="2400" dirty="0">
                <a:latin typeface="Frutiger LT Std 45 Light"/>
              </a:rPr>
              <a:t>Rotates objects counterclockwise by a small amount.</a:t>
            </a:r>
          </a:p>
          <a:p>
            <a:r>
              <a:rPr lang="en-US" sz="2400" dirty="0">
                <a:latin typeface="Frutiger LT Std 45 Light"/>
              </a:rPr>
              <a:t>Scales them up by a factor of two.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6088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/>
              <a:t>Example continued</a:t>
            </a:r>
            <a:endParaRPr lang="en-US" altLang="nl-NL" dirty="0"/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1023938" y="47498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 sz="1800" dirty="0">
              <a:latin typeface="Frutiger LT Std 55 Roman" panose="020B0602020204020204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20219" y="1957388"/>
            <a:ext cx="5656088" cy="474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594007" y="2622110"/>
            <a:ext cx="1866900" cy="40005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NL" sz="2000" u="sng" dirty="0">
                <a:solidFill>
                  <a:srgbClr val="000000"/>
                </a:solidFill>
              </a:rPr>
              <a:t>p</a:t>
            </a:r>
            <a:r>
              <a:rPr lang="nl-NL" sz="2000" dirty="0">
                <a:solidFill>
                  <a:srgbClr val="000000"/>
                </a:solidFill>
              </a:rPr>
              <a:t> = 3</a:t>
            </a:r>
            <a:r>
              <a:rPr lang="nl-NL" sz="2000" dirty="0">
                <a:solidFill>
                  <a:srgbClr val="000000"/>
                </a:solidFill>
                <a:sym typeface="Symbol" pitchFamily="18" charset="2"/>
              </a:rPr>
              <a:t></a:t>
            </a:r>
            <a:r>
              <a:rPr lang="nl-NL" sz="2000" u="sng" dirty="0">
                <a:solidFill>
                  <a:srgbClr val="000000"/>
                </a:solidFill>
              </a:rPr>
              <a:t>e</a:t>
            </a:r>
            <a:r>
              <a:rPr lang="nl-NL" sz="2000" baseline="-30000" dirty="0">
                <a:solidFill>
                  <a:srgbClr val="000000"/>
                </a:solidFill>
              </a:rPr>
              <a:t>1</a:t>
            </a:r>
            <a:r>
              <a:rPr lang="nl-NL" sz="2000" dirty="0">
                <a:solidFill>
                  <a:srgbClr val="000000"/>
                </a:solidFill>
              </a:rPr>
              <a:t> + 2</a:t>
            </a:r>
            <a:r>
              <a:rPr lang="nl-NL" sz="2000" dirty="0">
                <a:solidFill>
                  <a:srgbClr val="000000"/>
                </a:solidFill>
                <a:sym typeface="Symbol" pitchFamily="18" charset="2"/>
              </a:rPr>
              <a:t></a:t>
            </a:r>
            <a:r>
              <a:rPr lang="nl-NL" sz="2000" u="sng" dirty="0">
                <a:solidFill>
                  <a:srgbClr val="000000"/>
                </a:solidFill>
              </a:rPr>
              <a:t>e</a:t>
            </a:r>
            <a:r>
              <a:rPr lang="nl-NL" sz="2000" baseline="-30000" dirty="0">
                <a:solidFill>
                  <a:srgbClr val="000000"/>
                </a:solidFill>
              </a:rPr>
              <a:t>2</a:t>
            </a:r>
            <a:r>
              <a:rPr lang="en-US" sz="2000" dirty="0"/>
              <a:t> 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360000" y="3210585"/>
            <a:ext cx="2365375" cy="40005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NL" sz="2000" u="sng" dirty="0"/>
              <a:t>q </a:t>
            </a:r>
            <a:r>
              <a:rPr lang="nl-NL" sz="2000" dirty="0"/>
              <a:t>= 3</a:t>
            </a:r>
            <a:r>
              <a:rPr lang="nl-NL" sz="2000" dirty="0">
                <a:sym typeface="Symbol" pitchFamily="18" charset="2"/>
              </a:rPr>
              <a:t></a:t>
            </a:r>
            <a:r>
              <a:rPr lang="nl-NL" sz="2000" dirty="0"/>
              <a:t>M</a:t>
            </a:r>
            <a:r>
              <a:rPr lang="nl-NL" sz="2000" dirty="0">
                <a:sym typeface="Symbol" pitchFamily="18" charset="2"/>
              </a:rPr>
              <a:t></a:t>
            </a:r>
            <a:r>
              <a:rPr lang="nl-NL" sz="2000" u="sng" dirty="0"/>
              <a:t>e</a:t>
            </a:r>
            <a:r>
              <a:rPr lang="nl-NL" sz="2000" baseline="-25000" dirty="0"/>
              <a:t>1</a:t>
            </a:r>
            <a:r>
              <a:rPr lang="nl-NL" sz="2000" dirty="0"/>
              <a:t> + 2</a:t>
            </a:r>
            <a:r>
              <a:rPr lang="nl-NL" sz="2000" dirty="0">
                <a:sym typeface="Symbol" pitchFamily="18" charset="2"/>
              </a:rPr>
              <a:t></a:t>
            </a:r>
            <a:r>
              <a:rPr lang="nl-NL" sz="2000" dirty="0"/>
              <a:t>M</a:t>
            </a:r>
            <a:r>
              <a:rPr lang="nl-NL" sz="2000" dirty="0">
                <a:sym typeface="Symbol" pitchFamily="18" charset="2"/>
              </a:rPr>
              <a:t></a:t>
            </a:r>
            <a:r>
              <a:rPr lang="nl-NL" sz="2000" u="sng" dirty="0"/>
              <a:t>e</a:t>
            </a:r>
            <a:r>
              <a:rPr lang="nl-NL" sz="2000" baseline="-25000" dirty="0"/>
              <a:t>2</a:t>
            </a:r>
            <a:endParaRPr lang="en-US" sz="2000" dirty="0"/>
          </a:p>
        </p:txBody>
      </p:sp>
      <p:graphicFrame>
        <p:nvGraphicFramePr>
          <p:cNvPr id="14" name="Object 9"/>
          <p:cNvGraphicFramePr>
            <a:graphicFrameLocks noChangeAspect="1"/>
          </p:cNvGraphicFramePr>
          <p:nvPr/>
        </p:nvGraphicFramePr>
        <p:xfrm>
          <a:off x="5474188" y="5740400"/>
          <a:ext cx="338455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33" name="Équation" r:id="rId6" imgW="2120900" imgH="457200" progId="Equation.3">
                  <p:embed/>
                </p:oleObj>
              </mc:Choice>
              <mc:Fallback>
                <p:oleObj name="Équation" r:id="rId6" imgW="2120900" imgH="457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4188" y="5740400"/>
                        <a:ext cx="3384550" cy="7334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754868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Matrix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3D Matrix and transformation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614574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Axial Displacements</a:t>
            </a:r>
            <a:endParaRPr lang="en-US" altLang="nl-NL" dirty="0"/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403002" y="1961470"/>
            <a:ext cx="64801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2400" dirty="0">
                <a:latin typeface="Frutiger LT Std 45 Light"/>
              </a:rPr>
              <a:t>Can rewrite any vector </a:t>
            </a:r>
            <a:r>
              <a:rPr lang="en-US" sz="2400" b="1" dirty="0">
                <a:latin typeface="Frutiger LT Std 45 Light"/>
              </a:rPr>
              <a:t>v</a:t>
            </a:r>
            <a:r>
              <a:rPr lang="en-US" sz="2400" dirty="0">
                <a:latin typeface="Frutiger LT Std 45 Light"/>
              </a:rPr>
              <a:t> = [</a:t>
            </a:r>
            <a:r>
              <a:rPr lang="en-US" sz="2400" i="1" dirty="0">
                <a:latin typeface="Frutiger LT Std 45 Light"/>
              </a:rPr>
              <a:t>x y z</a:t>
            </a:r>
            <a:r>
              <a:rPr lang="en-US" sz="2400" dirty="0">
                <a:latin typeface="Frutiger LT Std 45 Light"/>
              </a:rPr>
              <a:t>] as a sum of </a:t>
            </a:r>
            <a:r>
              <a:rPr lang="en-US" sz="2400" i="1" dirty="0">
                <a:latin typeface="Frutiger LT Std 45 Light"/>
              </a:rPr>
              <a:t>axial displacements</a:t>
            </a:r>
            <a:r>
              <a:rPr lang="en-US" sz="2400" dirty="0">
                <a:latin typeface="Frutiger LT Std 45 Light"/>
              </a:rPr>
              <a:t>.</a:t>
            </a:r>
          </a:p>
        </p:txBody>
      </p:sp>
      <p:graphicFrame>
        <p:nvGraphicFramePr>
          <p:cNvPr id="174081" name="Object 1"/>
          <p:cNvGraphicFramePr>
            <a:graphicFrameLocks noChangeAspect="1"/>
          </p:cNvGraphicFramePr>
          <p:nvPr/>
        </p:nvGraphicFramePr>
        <p:xfrm>
          <a:off x="2555875" y="2924175"/>
          <a:ext cx="4319588" cy="322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82" name="Equation" r:id="rId4" imgW="1983960" imgH="1471680" progId="Equation.3">
                  <p:embed/>
                </p:oleObj>
              </mc:Choice>
              <mc:Fallback>
                <p:oleObj name="Equation" r:id="rId4" imgW="1983960" imgH="147168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924175"/>
                        <a:ext cx="4319588" cy="32210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511929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Matrix: Geometric Interpretation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Matrix as transformation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614574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Vectors</a:t>
            </a:r>
            <a:endParaRPr lang="nl-NL" dirty="0"/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450305" y="2087563"/>
            <a:ext cx="8001363" cy="418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Frutiger LT Std 45 Light"/>
              </a:rPr>
              <a:t>Define three unit vectors along the axes: </a:t>
            </a:r>
          </a:p>
          <a:p>
            <a:pPr lvl="1" algn="ctr">
              <a:lnSpc>
                <a:spcPct val="90000"/>
              </a:lnSpc>
              <a:buFontTx/>
              <a:buNone/>
            </a:pPr>
            <a:endParaRPr lang="en-US" b="1" dirty="0">
              <a:latin typeface="Frutiger LT Std 45 Light"/>
            </a:endParaRPr>
          </a:p>
          <a:p>
            <a:pPr>
              <a:lnSpc>
                <a:spcPct val="90000"/>
              </a:lnSpc>
            </a:pPr>
            <a:endParaRPr lang="en-US" sz="2800" b="1" dirty="0">
              <a:latin typeface="Frutiger LT Std 45 Light"/>
            </a:endParaRPr>
          </a:p>
          <a:p>
            <a:pPr>
              <a:lnSpc>
                <a:spcPct val="90000"/>
              </a:lnSpc>
            </a:pPr>
            <a:endParaRPr lang="en-US" sz="2800" b="1" dirty="0">
              <a:latin typeface="Frutiger LT Std 45 Light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latin typeface="Frutiger LT Std 45 Light"/>
              </a:rPr>
              <a:t>Then we can rewrite the axial displacement equation as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b="1" dirty="0">
                <a:latin typeface="Frutiger LT Std 45 Light"/>
              </a:rPr>
              <a:t>v</a:t>
            </a:r>
            <a:r>
              <a:rPr lang="en-US" dirty="0">
                <a:latin typeface="Frutiger LT Std 45 Light"/>
              </a:rPr>
              <a:t> = </a:t>
            </a:r>
            <a:r>
              <a:rPr lang="en-US" i="1" dirty="0">
                <a:latin typeface="Frutiger LT Std 45 Light"/>
              </a:rPr>
              <a:t>x</a:t>
            </a:r>
            <a:r>
              <a:rPr lang="en-US" b="1" dirty="0">
                <a:latin typeface="Frutiger LT Std 45 Light"/>
              </a:rPr>
              <a:t>e</a:t>
            </a:r>
            <a:r>
              <a:rPr lang="en-US" b="1" baseline="-25000" dirty="0">
                <a:latin typeface="Frutiger LT Std 45 Light"/>
              </a:rPr>
              <a:t>1</a:t>
            </a:r>
            <a:r>
              <a:rPr lang="en-US" dirty="0">
                <a:latin typeface="Frutiger LT Std 45 Light"/>
              </a:rPr>
              <a:t> +</a:t>
            </a:r>
            <a:r>
              <a:rPr lang="en-US" i="1" dirty="0">
                <a:latin typeface="Frutiger LT Std 45 Light"/>
              </a:rPr>
              <a:t>y</a:t>
            </a:r>
            <a:r>
              <a:rPr lang="en-US" b="1" dirty="0">
                <a:latin typeface="Frutiger LT Std 45 Light"/>
              </a:rPr>
              <a:t>e</a:t>
            </a:r>
            <a:r>
              <a:rPr lang="en-US" b="1" baseline="-25000" dirty="0">
                <a:latin typeface="Frutiger LT Std 45 Light"/>
              </a:rPr>
              <a:t>2</a:t>
            </a:r>
            <a:r>
              <a:rPr lang="en-US" dirty="0">
                <a:latin typeface="Frutiger LT Std 45 Light"/>
              </a:rPr>
              <a:t> +</a:t>
            </a:r>
            <a:r>
              <a:rPr lang="en-US" i="1" dirty="0">
                <a:latin typeface="Frutiger LT Std 45 Light"/>
              </a:rPr>
              <a:t>z</a:t>
            </a:r>
            <a:r>
              <a:rPr lang="en-US" b="1" dirty="0">
                <a:latin typeface="Frutiger LT Std 45 Light"/>
              </a:rPr>
              <a:t>e</a:t>
            </a:r>
            <a:r>
              <a:rPr lang="en-US" b="1" baseline="-25000" dirty="0">
                <a:latin typeface="Frutiger LT Std 45 Light"/>
              </a:rPr>
              <a:t>3</a:t>
            </a:r>
            <a:endParaRPr lang="en-US" b="1" dirty="0">
              <a:latin typeface="Frutiger LT Std 45 Light"/>
            </a:endParaRPr>
          </a:p>
          <a:p>
            <a:pPr>
              <a:lnSpc>
                <a:spcPct val="90000"/>
              </a:lnSpc>
            </a:pPr>
            <a:r>
              <a:rPr lang="en-US" sz="2800" b="1" dirty="0">
                <a:latin typeface="Frutiger LT Std 45 Light"/>
              </a:rPr>
              <a:t>e</a:t>
            </a:r>
            <a:r>
              <a:rPr lang="en-US" sz="2800" b="1" baseline="-25000" dirty="0">
                <a:latin typeface="Frutiger LT Std 45 Light"/>
              </a:rPr>
              <a:t>1</a:t>
            </a:r>
            <a:r>
              <a:rPr lang="en-US" sz="2800" dirty="0">
                <a:latin typeface="Frutiger LT Std 45 Light"/>
              </a:rPr>
              <a:t>, </a:t>
            </a:r>
            <a:r>
              <a:rPr lang="en-US" sz="2800" b="1" dirty="0">
                <a:latin typeface="Frutiger LT Std 45 Light"/>
              </a:rPr>
              <a:t>e</a:t>
            </a:r>
            <a:r>
              <a:rPr lang="en-US" sz="2800" b="1" baseline="-25000" dirty="0">
                <a:latin typeface="Frutiger LT Std 45 Light"/>
              </a:rPr>
              <a:t>2</a:t>
            </a:r>
            <a:r>
              <a:rPr lang="en-US" sz="2800" dirty="0">
                <a:latin typeface="Frutiger LT Std 45 Light"/>
              </a:rPr>
              <a:t>, </a:t>
            </a:r>
            <a:r>
              <a:rPr lang="en-US" sz="2800" b="1" dirty="0">
                <a:latin typeface="Frutiger LT Std 45 Light"/>
              </a:rPr>
              <a:t>e</a:t>
            </a:r>
            <a:r>
              <a:rPr lang="en-US" sz="2800" b="1" baseline="-25000" dirty="0">
                <a:latin typeface="Frutiger LT Std 45 Light"/>
              </a:rPr>
              <a:t>3</a:t>
            </a:r>
            <a:r>
              <a:rPr lang="en-US" sz="2800" dirty="0">
                <a:latin typeface="Frutiger LT Std 45 Light"/>
              </a:rPr>
              <a:t> are known as </a:t>
            </a:r>
            <a:r>
              <a:rPr lang="en-US" sz="2800" i="1" dirty="0">
                <a:latin typeface="Frutiger LT Std 45 Light"/>
              </a:rPr>
              <a:t>basis vectors</a:t>
            </a:r>
          </a:p>
          <a:p>
            <a:pPr>
              <a:lnSpc>
                <a:spcPct val="90000"/>
              </a:lnSpc>
            </a:pPr>
            <a:endParaRPr lang="en-US" sz="2800" dirty="0">
              <a:latin typeface="Frutiger LT Std 45 Light"/>
            </a:endParaRPr>
          </a:p>
        </p:txBody>
      </p:sp>
      <p:graphicFrame>
        <p:nvGraphicFramePr>
          <p:cNvPr id="173057" name="Object 6"/>
          <p:cNvGraphicFramePr>
            <a:graphicFrameLocks noChangeAspect="1"/>
          </p:cNvGraphicFramePr>
          <p:nvPr/>
        </p:nvGraphicFramePr>
        <p:xfrm>
          <a:off x="1579878" y="2499024"/>
          <a:ext cx="4608512" cy="148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58" name="Equation" r:id="rId5" imgW="2276280" imgH="722160" progId="Equation.3">
                  <p:embed/>
                </p:oleObj>
              </mc:Choice>
              <mc:Fallback>
                <p:oleObj name="Equation" r:id="rId5" imgW="2276280" imgH="7221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878" y="2499024"/>
                        <a:ext cx="4608512" cy="14874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788092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Orthonormal</a:t>
            </a:r>
            <a:r>
              <a:rPr lang="en-US" dirty="0"/>
              <a:t> Basis Vectors</a:t>
            </a:r>
            <a:endParaRPr lang="en-US" altLang="nl-NL" dirty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Best to use an </a:t>
            </a:r>
            <a:r>
              <a:rPr lang="en-US" dirty="0" err="1"/>
              <a:t>orthonormal</a:t>
            </a:r>
            <a:r>
              <a:rPr lang="en-US" dirty="0"/>
              <a:t> basis </a:t>
            </a:r>
          </a:p>
          <a:p>
            <a:r>
              <a:rPr lang="en-US" dirty="0" err="1"/>
              <a:t>Orthonormal</a:t>
            </a:r>
            <a:r>
              <a:rPr lang="en-US" dirty="0"/>
              <a:t> means unit vectors that are </a:t>
            </a:r>
            <a:r>
              <a:rPr lang="en-US" dirty="0" err="1"/>
              <a:t>pairwise</a:t>
            </a:r>
            <a:r>
              <a:rPr lang="en-US" dirty="0"/>
              <a:t> orthogonal: </a:t>
            </a:r>
          </a:p>
          <a:p>
            <a:pPr algn="ctr">
              <a:buFontTx/>
              <a:buNone/>
            </a:pPr>
            <a:r>
              <a:rPr lang="en-US" b="1" dirty="0" err="1"/>
              <a:t>p</a:t>
            </a:r>
            <a:r>
              <a:rPr lang="en-US" sz="2000" dirty="0" err="1">
                <a:latin typeface="Wingdings" pitchFamily="2" charset="2"/>
                <a:sym typeface="Wingdings" pitchFamily="2" charset="2"/>
              </a:rPr>
              <a:t></a:t>
            </a:r>
            <a:r>
              <a:rPr lang="en-US" b="1" dirty="0" err="1"/>
              <a:t>q</a:t>
            </a:r>
            <a:r>
              <a:rPr lang="en-US" dirty="0"/>
              <a:t> = </a:t>
            </a:r>
            <a:r>
              <a:rPr lang="en-US" b="1" dirty="0" err="1"/>
              <a:t>q</a:t>
            </a:r>
            <a:r>
              <a:rPr lang="en-US" sz="2000" dirty="0" err="1">
                <a:latin typeface="Wingdings" pitchFamily="2" charset="2"/>
                <a:sym typeface="Wingdings" pitchFamily="2" charset="2"/>
              </a:rPr>
              <a:t></a:t>
            </a:r>
            <a:r>
              <a:rPr lang="en-US" b="1" dirty="0" err="1"/>
              <a:t>r</a:t>
            </a:r>
            <a:r>
              <a:rPr lang="en-US" dirty="0"/>
              <a:t> = </a:t>
            </a:r>
            <a:r>
              <a:rPr lang="en-US" b="1" dirty="0" err="1"/>
              <a:t>r</a:t>
            </a:r>
            <a:r>
              <a:rPr lang="en-US" sz="2000" dirty="0" err="1">
                <a:latin typeface="Wingdings" pitchFamily="2" charset="2"/>
                <a:sym typeface="Wingdings" pitchFamily="2" charset="2"/>
              </a:rPr>
              <a:t></a:t>
            </a:r>
            <a:r>
              <a:rPr lang="en-US" b="1" dirty="0" err="1"/>
              <a:t>p</a:t>
            </a:r>
            <a:r>
              <a:rPr lang="en-US" dirty="0"/>
              <a:t> = 0</a:t>
            </a:r>
          </a:p>
          <a:p>
            <a:r>
              <a:rPr lang="en-US" dirty="0"/>
              <a:t>Otherwise things can get weird.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422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From Basis Vectors</a:t>
            </a:r>
            <a:endParaRPr lang="en-US" altLang="nl-NL" dirty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Construct a matrix </a:t>
            </a:r>
            <a:r>
              <a:rPr lang="en-US" b="1" dirty="0"/>
              <a:t>M</a:t>
            </a:r>
            <a:r>
              <a:rPr lang="en-US" dirty="0"/>
              <a:t> using </a:t>
            </a:r>
            <a:r>
              <a:rPr lang="en-US" b="1" dirty="0"/>
              <a:t>p</a:t>
            </a:r>
            <a:r>
              <a:rPr lang="en-US" dirty="0"/>
              <a:t>, </a:t>
            </a:r>
            <a:r>
              <a:rPr lang="en-US" b="1" dirty="0"/>
              <a:t>q</a:t>
            </a:r>
            <a:r>
              <a:rPr lang="en-US" dirty="0"/>
              <a:t>, </a:t>
            </a:r>
            <a:r>
              <a:rPr lang="en-US" b="1" dirty="0"/>
              <a:t>r</a:t>
            </a:r>
            <a:r>
              <a:rPr lang="en-US" dirty="0"/>
              <a:t> as the columns of the matrix:</a:t>
            </a:r>
          </a:p>
        </p:txBody>
      </p:sp>
      <p:graphicFrame>
        <p:nvGraphicFramePr>
          <p:cNvPr id="214019" name="Object 9"/>
          <p:cNvGraphicFramePr>
            <a:graphicFrameLocks noChangeAspect="1"/>
          </p:cNvGraphicFramePr>
          <p:nvPr/>
        </p:nvGraphicFramePr>
        <p:xfrm>
          <a:off x="1403350" y="3141663"/>
          <a:ext cx="604361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20" name="Document" r:id="rId5" imgW="5270306" imgH="1130258" progId="Word.Document.12">
                  <p:embed/>
                </p:oleObj>
              </mc:Choice>
              <mc:Fallback>
                <p:oleObj name="Document" r:id="rId5" imgW="5270306" imgH="1130258" progId="Word.Document.1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141663"/>
                        <a:ext cx="6043613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127422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Matrix Do?</a:t>
            </a:r>
            <a:endParaRPr lang="en-US" altLang="nl-NL" dirty="0"/>
          </a:p>
        </p:txBody>
      </p:sp>
      <p:graphicFrame>
        <p:nvGraphicFramePr>
          <p:cNvPr id="215043" name="Object 2"/>
          <p:cNvGraphicFramePr>
            <a:graphicFrameLocks noChangeAspect="1"/>
          </p:cNvGraphicFramePr>
          <p:nvPr/>
        </p:nvGraphicFramePr>
        <p:xfrm>
          <a:off x="885825" y="2087563"/>
          <a:ext cx="6772275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46" name="Document" r:id="rId5" imgW="5270306" imgH="952465" progId="Word.Document.12">
                  <p:embed/>
                </p:oleObj>
              </mc:Choice>
              <mc:Fallback>
                <p:oleObj name="Document" r:id="rId5" imgW="5270306" imgH="952465" progId="Word.Document.1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825" y="2087563"/>
                        <a:ext cx="6772275" cy="1223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44" name="Object 8"/>
          <p:cNvGraphicFramePr>
            <a:graphicFrameLocks noChangeAspect="1"/>
          </p:cNvGraphicFramePr>
          <p:nvPr/>
        </p:nvGraphicFramePr>
        <p:xfrm>
          <a:off x="1735137" y="3549650"/>
          <a:ext cx="52705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47" name="Document" r:id="rId7" imgW="5270306" imgH="1130258" progId="Word.Document.12">
                  <p:embed/>
                </p:oleObj>
              </mc:Choice>
              <mc:Fallback>
                <p:oleObj name="Document" r:id="rId7" imgW="5270306" imgH="1130258" progId="Word.Document.1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137" y="3549650"/>
                        <a:ext cx="5270500" cy="1130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45" name="Object 9"/>
          <p:cNvGraphicFramePr>
            <a:graphicFrameLocks noChangeAspect="1"/>
          </p:cNvGraphicFramePr>
          <p:nvPr/>
        </p:nvGraphicFramePr>
        <p:xfrm>
          <a:off x="1749425" y="4926013"/>
          <a:ext cx="5903912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48" name="Document" r:id="rId9" imgW="5270306" imgH="1130258" progId="Word.Document.12">
                  <p:embed/>
                </p:oleObj>
              </mc:Choice>
              <mc:Fallback>
                <p:oleObj name="Document" r:id="rId9" imgW="5270306" imgH="1130258" progId="Word.Document.1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425" y="4926013"/>
                        <a:ext cx="5903912" cy="1266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127422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by a Matrix</a:t>
            </a:r>
            <a:endParaRPr lang="en-US" alt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/>
          <a:lstStyle/>
          <a:p>
            <a:r>
              <a:rPr lang="en-US" dirty="0"/>
              <a:t>If we interpret the columns of a matrix as the basis vectors of a coordinate space, then multiplication by the matrix performs a coordinate space transformation.</a:t>
            </a:r>
          </a:p>
          <a:p>
            <a:r>
              <a:rPr lang="en-US" dirty="0"/>
              <a:t>If </a:t>
            </a:r>
            <a:r>
              <a:rPr lang="en-US" b="1" dirty="0"/>
              <a:t>Ma</a:t>
            </a:r>
            <a:r>
              <a:rPr lang="en-US" dirty="0"/>
              <a:t> = </a:t>
            </a:r>
            <a:r>
              <a:rPr lang="en-US" b="1" dirty="0"/>
              <a:t>b</a:t>
            </a:r>
            <a:r>
              <a:rPr lang="en-US" dirty="0"/>
              <a:t>, we say that vector </a:t>
            </a:r>
            <a:r>
              <a:rPr lang="en-US" b="1" dirty="0"/>
              <a:t>a</a:t>
            </a:r>
            <a:r>
              <a:rPr lang="en-US" dirty="0"/>
              <a:t> is </a:t>
            </a:r>
            <a:r>
              <a:rPr lang="en-US" i="1" dirty="0"/>
              <a:t>transformed</a:t>
            </a:r>
            <a:r>
              <a:rPr lang="en-US" dirty="0"/>
              <a:t> by the matrix </a:t>
            </a:r>
            <a:r>
              <a:rPr lang="en-US" b="1" dirty="0"/>
              <a:t>M</a:t>
            </a:r>
            <a:r>
              <a:rPr lang="en-US" dirty="0"/>
              <a:t> into vector </a:t>
            </a:r>
            <a:r>
              <a:rPr lang="en-US" b="1" dirty="0"/>
              <a:t>b</a:t>
            </a:r>
            <a:r>
              <a:rPr lang="en-US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422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Conversely</a:t>
            </a:r>
            <a:endParaRPr lang="en-US" altLang="nl-NL" dirty="0"/>
          </a:p>
        </p:txBody>
      </p:sp>
      <p:graphicFrame>
        <p:nvGraphicFramePr>
          <p:cNvPr id="217090" name="Object 1"/>
          <p:cNvGraphicFramePr>
            <a:graphicFrameLocks noChangeAspect="1"/>
          </p:cNvGraphicFramePr>
          <p:nvPr/>
        </p:nvGraphicFramePr>
        <p:xfrm>
          <a:off x="1907381" y="2935287"/>
          <a:ext cx="4608513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93" name="Document" r:id="rId5" imgW="5270306" imgH="1130258" progId="Word.Document.12">
                  <p:embed/>
                </p:oleObj>
              </mc:Choice>
              <mc:Fallback>
                <p:oleObj name="Document" r:id="rId5" imgW="5270306" imgH="1130258" progId="Word.Documen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381" y="2935287"/>
                        <a:ext cx="4608513" cy="9874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091" name="Object 2"/>
          <p:cNvGraphicFramePr>
            <a:graphicFrameLocks noChangeAspect="1"/>
          </p:cNvGraphicFramePr>
          <p:nvPr/>
        </p:nvGraphicFramePr>
        <p:xfrm>
          <a:off x="1907381" y="4159249"/>
          <a:ext cx="4608513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94" name="Document" r:id="rId7" imgW="5270306" imgH="1130258" progId="Word.Document.12">
                  <p:embed/>
                </p:oleObj>
              </mc:Choice>
              <mc:Fallback>
                <p:oleObj name="Document" r:id="rId7" imgW="5270306" imgH="1130258" progId="Word.Document.1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381" y="4159249"/>
                        <a:ext cx="4608513" cy="9874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092" name="Object 3"/>
          <p:cNvGraphicFramePr>
            <a:graphicFrameLocks noChangeAspect="1"/>
          </p:cNvGraphicFramePr>
          <p:nvPr/>
        </p:nvGraphicFramePr>
        <p:xfrm>
          <a:off x="1888331" y="5311774"/>
          <a:ext cx="4627563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95" name="Document" r:id="rId9" imgW="5270306" imgH="1130258" progId="Word.Document.12">
                  <p:embed/>
                </p:oleObj>
              </mc:Choice>
              <mc:Fallback>
                <p:oleObj name="Document" r:id="rId9" imgW="5270306" imgH="1130258" progId="Word.Document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8331" y="5311774"/>
                        <a:ext cx="4627563" cy="9921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7"/>
          <p:cNvSpPr>
            <a:spLocks noChangeArrowheads="1"/>
          </p:cNvSpPr>
          <p:nvPr/>
        </p:nvSpPr>
        <p:spPr bwMode="auto">
          <a:xfrm>
            <a:off x="2556669" y="2935287"/>
            <a:ext cx="431800" cy="1008062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0" name="Rounded Rectangle 11"/>
          <p:cNvSpPr>
            <a:spLocks noChangeArrowheads="1"/>
          </p:cNvSpPr>
          <p:nvPr/>
        </p:nvSpPr>
        <p:spPr bwMode="auto">
          <a:xfrm>
            <a:off x="5507831" y="2935287"/>
            <a:ext cx="431800" cy="1008062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1" name="Rounded Rectangle 12"/>
          <p:cNvSpPr>
            <a:spLocks noChangeArrowheads="1"/>
          </p:cNvSpPr>
          <p:nvPr/>
        </p:nvSpPr>
        <p:spPr bwMode="auto">
          <a:xfrm>
            <a:off x="5507831" y="4159249"/>
            <a:ext cx="431800" cy="100806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2" name="Rounded Rectangle 13"/>
          <p:cNvSpPr>
            <a:spLocks noChangeArrowheads="1"/>
          </p:cNvSpPr>
          <p:nvPr/>
        </p:nvSpPr>
        <p:spPr bwMode="auto">
          <a:xfrm>
            <a:off x="3204369" y="4159249"/>
            <a:ext cx="431800" cy="100806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3" name="Rounded Rectangle 14"/>
          <p:cNvSpPr>
            <a:spLocks noChangeArrowheads="1"/>
          </p:cNvSpPr>
          <p:nvPr/>
        </p:nvSpPr>
        <p:spPr bwMode="auto">
          <a:xfrm>
            <a:off x="5507831" y="5311774"/>
            <a:ext cx="431800" cy="100806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4" name="Rounded Rectangle 15"/>
          <p:cNvSpPr>
            <a:spLocks noChangeArrowheads="1"/>
          </p:cNvSpPr>
          <p:nvPr/>
        </p:nvSpPr>
        <p:spPr bwMode="auto">
          <a:xfrm>
            <a:off x="3852069" y="5311774"/>
            <a:ext cx="431800" cy="100806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5" name="Rectangle 14"/>
          <p:cNvSpPr/>
          <p:nvPr/>
        </p:nvSpPr>
        <p:spPr>
          <a:xfrm>
            <a:off x="1174003" y="2087563"/>
            <a:ext cx="6219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Tx/>
              <a:buNone/>
            </a:pPr>
            <a:r>
              <a:rPr lang="en-US" dirty="0"/>
              <a:t>See what </a:t>
            </a:r>
            <a:r>
              <a:rPr lang="en-US" b="1" dirty="0"/>
              <a:t>M</a:t>
            </a:r>
            <a:r>
              <a:rPr lang="en-US" dirty="0"/>
              <a:t> does to the basis vectors </a:t>
            </a:r>
            <a:r>
              <a:rPr lang="en-US" b="1" dirty="0"/>
              <a:t>e</a:t>
            </a:r>
            <a:r>
              <a:rPr lang="en-US" b="1" baseline="-25000" dirty="0"/>
              <a:t>1</a:t>
            </a:r>
            <a:r>
              <a:rPr lang="en-US" dirty="0"/>
              <a:t>, </a:t>
            </a:r>
            <a:r>
              <a:rPr lang="en-US" b="1" dirty="0"/>
              <a:t>e</a:t>
            </a:r>
            <a:r>
              <a:rPr lang="en-US" b="1" baseline="-25000" dirty="0"/>
              <a:t>2</a:t>
            </a:r>
            <a:r>
              <a:rPr lang="en-US" dirty="0"/>
              <a:t>, </a:t>
            </a:r>
            <a:r>
              <a:rPr lang="en-US" b="1" dirty="0"/>
              <a:t>e</a:t>
            </a:r>
            <a:r>
              <a:rPr lang="en-US" b="1" baseline="-25000" dirty="0"/>
              <a:t>3</a:t>
            </a:r>
            <a:r>
              <a:rPr lang="en-US" dirty="0"/>
              <a:t>.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27422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The Matrix</a:t>
            </a:r>
            <a:endParaRPr lang="en-US" altLang="nl-NL" dirty="0"/>
          </a:p>
        </p:txBody>
      </p:sp>
      <p:sp>
        <p:nvSpPr>
          <p:cNvPr id="1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column of a matrix is a basis vector after transformation.</a:t>
            </a:r>
          </a:p>
          <a:p>
            <a:r>
              <a:rPr lang="en-US" dirty="0"/>
              <a:t>Given an arbitrary matrix, visualize the transformation by its effect on the standard basis vectors – the columns of the matrix.</a:t>
            </a:r>
          </a:p>
          <a:p>
            <a:r>
              <a:rPr lang="en-US" dirty="0"/>
              <a:t>Given an arbitrary linear transformation, create the matrix by visualizing what it does to the standard basis vectors and using that for the columns of the matrix.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422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Transformation Example</a:t>
            </a:r>
            <a:endParaRPr lang="en-US" altLang="nl-NL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979613" y="5157788"/>
            <a:ext cx="1144587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/>
              <a:t>Before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943600" y="4800600"/>
            <a:ext cx="9207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/>
              <a:t>After</a:t>
            </a:r>
          </a:p>
        </p:txBody>
      </p:sp>
      <p:pic>
        <p:nvPicPr>
          <p:cNvPr id="7" name="Picture 3" descr="C:\Users\ian\Desktop\figs_jpg\3d_matrix_object_befor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2057400"/>
            <a:ext cx="3048000" cy="297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sx="106000" sy="106000" algn="tl" rotWithShape="0">
              <a:srgbClr val="808080">
                <a:alpha val="39999"/>
              </a:srgbClr>
            </a:outerShdw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8200" y="2362200"/>
            <a:ext cx="3595688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sx="106000" sy="106000" algn="tl" rotWithShape="0">
              <a:srgbClr val="808080">
                <a:alpha val="39999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7422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ian\Desktop\figs_jpg\3d_matrix_object_afte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533400"/>
            <a:ext cx="557371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sx="103000" sy="103000" algn="tl" rotWithShape="0">
              <a:srgbClr val="808080">
                <a:alpha val="39999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7422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altLang="en-US" dirty="0"/>
              <a:t>’</a:t>
            </a:r>
            <a:r>
              <a:rPr lang="en-US" dirty="0"/>
              <a:t>s the Matrix?</a:t>
            </a:r>
            <a:endParaRPr lang="en-US" altLang="nl-NL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2329350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Std 45 Light" charset="0"/>
                <a:ea typeface="ＭＳ Ｐゴシック" charset="-128"/>
                <a:cs typeface="Frutiger LT Std 45 Light" charset="0"/>
              </a:rPr>
              <a:t>Get columns of matrix from new basis vectors.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979613" y="4843950"/>
            <a:ext cx="6783387" cy="13716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400" dirty="0"/>
              <a:t>So what does it do?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/>
              <a:t>Rotates objects clockwise by 45°.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/>
              <a:t>Scales them up along the </a:t>
            </a:r>
            <a:r>
              <a:rPr lang="en-US" sz="2400" i="1" dirty="0"/>
              <a:t>y</a:t>
            </a:r>
            <a:r>
              <a:rPr lang="en-US" sz="2400" dirty="0"/>
              <a:t> axis. </a:t>
            </a:r>
          </a:p>
        </p:txBody>
      </p:sp>
      <p:graphicFrame>
        <p:nvGraphicFramePr>
          <p:cNvPr id="13" name="Object 1"/>
          <p:cNvGraphicFramePr>
            <a:graphicFrameLocks noChangeAspect="1"/>
          </p:cNvGraphicFramePr>
          <p:nvPr/>
        </p:nvGraphicFramePr>
        <p:xfrm>
          <a:off x="1936750" y="3069125"/>
          <a:ext cx="5270500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39" name="Document" r:id="rId5" imgW="5270306" imgH="1460446" progId="Word.Document.12">
                  <p:embed/>
                </p:oleObj>
              </mc:Choice>
              <mc:Fallback>
                <p:oleObj name="Document" r:id="rId5" imgW="5270306" imgH="1460446" progId="Word.Documen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0" y="3069125"/>
                        <a:ext cx="5270500" cy="146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12742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Matrices and Geometry</a:t>
            </a:r>
            <a:endParaRPr lang="en-US" altLang="nl-NL" dirty="0"/>
          </a:p>
        </p:txBody>
      </p:sp>
      <p:sp>
        <p:nvSpPr>
          <p:cNvPr id="717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 square matrix can perform any </a:t>
            </a:r>
            <a:r>
              <a:rPr lang="en-US" i="1" dirty="0"/>
              <a:t>linear transformation</a:t>
            </a:r>
            <a:r>
              <a:rPr lang="en-US" dirty="0"/>
              <a:t>. What</a:t>
            </a:r>
            <a:r>
              <a:rPr lang="en-US" altLang="en-US" dirty="0"/>
              <a:t>’</a:t>
            </a:r>
            <a:r>
              <a:rPr lang="en-US" dirty="0"/>
              <a:t>s that?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Preserves straight lines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Preserves parallel lines.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No translation: the axes do not move.</a:t>
            </a: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7659787" y="4389533"/>
            <a:ext cx="503238" cy="936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 sz="1800" dirty="0">
              <a:latin typeface="Frutiger LT Std 55 Roman" panose="020B0602020204020204" pitchFamily="34" charset="0"/>
            </a:endParaRPr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6939062" y="4894358"/>
            <a:ext cx="720725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NL" sz="1800" dirty="0">
              <a:latin typeface="Frutiger LT Std 55 Roman" panose="020B06020202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0795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Matrices &amp; Linear Transforms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Scale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942085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Scaling Along Cardinal Axes in 2D</a:t>
            </a:r>
            <a:endParaRPr lang="nl-NL" altLang="nl-NL" dirty="0"/>
          </a:p>
        </p:txBody>
      </p:sp>
      <p:pic>
        <p:nvPicPr>
          <p:cNvPr id="12" name="Picture 2" descr="C:\Users\ian\Desktop\figs_jpg\2d_scal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1951776"/>
            <a:ext cx="3962400" cy="4272852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8087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Scale Matrix</a:t>
            </a:r>
            <a:endParaRPr lang="nl-NL" altLang="nl-NL" dirty="0">
              <a:latin typeface="Frutiger LT Std 45 Light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2350114"/>
            <a:ext cx="5524500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400" y="4407514"/>
            <a:ext cx="8329613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4979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in Arbitrary Direction</a:t>
            </a:r>
            <a:endParaRPr lang="nl-NL" altLang="nl-NL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308634"/>
            <a:ext cx="8229600" cy="4038599"/>
          </a:xfrm>
        </p:spPr>
        <p:txBody>
          <a:bodyPr>
            <a:normAutofit/>
          </a:bodyPr>
          <a:lstStyle/>
          <a:p>
            <a:r>
              <a:rPr lang="en-US" dirty="0"/>
              <a:t>The math for scaling in an arbitrary direction is intricate, but not too tricky.</a:t>
            </a:r>
          </a:p>
          <a:p>
            <a:r>
              <a:rPr lang="en-US" dirty="0"/>
              <a:t>For game programmers it is not used very often.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9746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Matrices &amp; Linear Transforms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Orthographic Projection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942085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  <a:endParaRPr lang="nl-NL" altLang="nl-NL" dirty="0"/>
          </a:p>
        </p:txBody>
      </p:sp>
      <p:pic>
        <p:nvPicPr>
          <p:cNvPr id="4" name="Picture 2" descr="C:\Users\ian\Desktop\figs_jpg\ortho_project_teapo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203765"/>
            <a:ext cx="6760954" cy="3733800"/>
          </a:xfrm>
          <a:prstGeom prst="rect">
            <a:avLst/>
          </a:prstGeom>
          <a:noFill/>
          <a:effectLst>
            <a:outerShdw blurRad="355600" dist="38100" dir="2700000" sx="103000" sy="103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4319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Projecting Onto a Cardinal Axis</a:t>
            </a:r>
            <a:endParaRPr lang="nl-NL" altLang="nl-NL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82957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Projection onto a cardinal axis or plane most frequently occurs not by actual transformation, but by simply discarding one of the dimensions while assigning the data into a variable of lesser dimension. </a:t>
            </a:r>
          </a:p>
          <a:p>
            <a:r>
              <a:rPr lang="en-US" dirty="0"/>
              <a:t>For example, we may turn a 3D object into a 2D object by discarding the </a:t>
            </a:r>
            <a:r>
              <a:rPr lang="en-US" i="1" dirty="0"/>
              <a:t>z</a:t>
            </a:r>
            <a:r>
              <a:rPr lang="en-US" dirty="0"/>
              <a:t> components of the points and copying only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.</a:t>
            </a:r>
          </a:p>
          <a:p>
            <a:r>
              <a:rPr lang="en-US" dirty="0"/>
              <a:t>However, we can also project onto a cardinal axis or plane by using a scale value of zero on the perpendicular axis. </a:t>
            </a:r>
          </a:p>
          <a:p>
            <a:r>
              <a:rPr lang="en-US" dirty="0"/>
              <a:t>For completeness, we present the matrices for these transformations: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0270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>
                <a:latin typeface="Frutiger LT Std 45 Light"/>
                <a:ea typeface="ＭＳ Ｐゴシック" charset="0"/>
              </a:rPr>
              <a:t>Projection onto axes</a:t>
            </a:r>
            <a:endParaRPr lang="en-US" altLang="nl-NL" dirty="0">
              <a:latin typeface="Frutiger LT Std 45 Light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116013" y="2241549"/>
            <a:ext cx="46085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/>
              <a:t>Matrix of projection onto the x</a:t>
            </a:r>
            <a:r>
              <a:rPr lang="nl-NL" sz="2000" baseline="-25000" dirty="0"/>
              <a:t>1</a:t>
            </a:r>
            <a:r>
              <a:rPr lang="nl-NL" sz="2000" dirty="0"/>
              <a:t>-axis</a:t>
            </a:r>
            <a:endParaRPr lang="el-GR" sz="2000" dirty="0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619947"/>
              </p:ext>
            </p:extLst>
          </p:nvPr>
        </p:nvGraphicFramePr>
        <p:xfrm>
          <a:off x="2987675" y="2889249"/>
          <a:ext cx="158432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1" name="Equation" r:id="rId4" imgW="787400" imgH="457200" progId="Equation.3">
                  <p:embed/>
                </p:oleObj>
              </mc:Choice>
              <mc:Fallback>
                <p:oleObj name="Equation" r:id="rId4" imgW="787400" imgH="45720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889249"/>
                        <a:ext cx="1584325" cy="9159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116013" y="4257674"/>
            <a:ext cx="4752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/>
              <a:t>Matrix of projection onto the x</a:t>
            </a:r>
            <a:r>
              <a:rPr lang="nl-NL" sz="2000" baseline="-25000" dirty="0"/>
              <a:t>2</a:t>
            </a:r>
            <a:r>
              <a:rPr lang="nl-NL" sz="2000" dirty="0"/>
              <a:t>axis</a:t>
            </a:r>
            <a:endParaRPr lang="el-GR" sz="2000" dirty="0"/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245436"/>
              </p:ext>
            </p:extLst>
          </p:nvPr>
        </p:nvGraphicFramePr>
        <p:xfrm>
          <a:off x="2987675" y="5010149"/>
          <a:ext cx="1584325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2" name="Equation" r:id="rId6" imgW="812447" imgH="457002" progId="Equation.3">
                  <p:embed/>
                </p:oleObj>
              </mc:Choice>
              <mc:Fallback>
                <p:oleObj name="Equation" r:id="rId6" imgW="812447" imgH="457002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5010149"/>
                        <a:ext cx="1584325" cy="8937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143028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697871"/>
            <a:ext cx="5638800" cy="569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2764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l-NL" dirty="0">
                <a:latin typeface="Frutiger LT Std 45 Light"/>
                <a:ea typeface="ＭＳ Ｐゴシック" charset="0"/>
              </a:rPr>
              <a:t>Projection onto line through origin</a:t>
            </a:r>
            <a:endParaRPr lang="en-US" altLang="nl-NL" dirty="0">
              <a:latin typeface="Frutiger LT Std 45 Light"/>
            </a:endParaRPr>
          </a:p>
        </p:txBody>
      </p:sp>
      <p:graphicFrame>
        <p:nvGraphicFramePr>
          <p:cNvPr id="1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125433"/>
              </p:ext>
            </p:extLst>
          </p:nvPr>
        </p:nvGraphicFramePr>
        <p:xfrm>
          <a:off x="4968512" y="2303463"/>
          <a:ext cx="136207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70" name="Équation" r:id="rId5" imgW="660113" imgH="215806" progId="Equation.3">
                  <p:embed/>
                </p:oleObj>
              </mc:Choice>
              <mc:Fallback>
                <p:oleObj name="Équation" r:id="rId5" imgW="660113" imgH="215806" progId="Equation.3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512" y="2303463"/>
                        <a:ext cx="1362075" cy="4460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110456"/>
              </p:ext>
            </p:extLst>
          </p:nvPr>
        </p:nvGraphicFramePr>
        <p:xfrm>
          <a:off x="2468200" y="5616575"/>
          <a:ext cx="233045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71" name="Équation" r:id="rId7" imgW="1129810" imgH="482391" progId="Equation.3">
                  <p:embed/>
                </p:oleObj>
              </mc:Choice>
              <mc:Fallback>
                <p:oleObj name="Équation" r:id="rId7" imgW="1129810" imgH="482391" progId="Equation.3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200" y="5616575"/>
                        <a:ext cx="2330450" cy="9921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704427"/>
              </p:ext>
            </p:extLst>
          </p:nvPr>
        </p:nvGraphicFramePr>
        <p:xfrm>
          <a:off x="5217750" y="5616575"/>
          <a:ext cx="277495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72" name="Équation" r:id="rId9" imgW="1346200" imgH="482600" progId="Equation.3">
                  <p:embed/>
                </p:oleObj>
              </mc:Choice>
              <mc:Fallback>
                <p:oleObj name="Équation" r:id="rId9" imgW="1346200" imgH="482600" progId="Equation.3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7750" y="5616575"/>
                        <a:ext cx="2774950" cy="9921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641677"/>
              </p:ext>
            </p:extLst>
          </p:nvPr>
        </p:nvGraphicFramePr>
        <p:xfrm>
          <a:off x="5112975" y="4103688"/>
          <a:ext cx="208121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73" name="Equation" r:id="rId11" imgW="1143000" imgH="266700" progId="Equation.3">
                  <p:embed/>
                </p:oleObj>
              </mc:Choice>
              <mc:Fallback>
                <p:oleObj name="Equation" r:id="rId11" imgW="1143000" imgH="266700" progId="Equation.3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2975" y="4103688"/>
                        <a:ext cx="2081212" cy="4826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2087563"/>
            <a:ext cx="4070350" cy="309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4968512" y="2952750"/>
            <a:ext cx="3014663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dirty="0">
                <a:latin typeface="Frutiger LT Std 45 Light"/>
              </a:rPr>
              <a:t>find components of </a:t>
            </a:r>
            <a:r>
              <a:rPr lang="nl-NL" u="sng" dirty="0">
                <a:latin typeface="Frutiger LT Std 45 Light"/>
              </a:rPr>
              <a:t>p</a:t>
            </a:r>
            <a:r>
              <a:rPr lang="nl-NL" dirty="0">
                <a:latin typeface="Frutiger LT Std 45 Light"/>
              </a:rPr>
              <a:t> </a:t>
            </a:r>
          </a:p>
          <a:p>
            <a:r>
              <a:rPr lang="nl-NL" dirty="0">
                <a:latin typeface="Frutiger LT Std 45 Light"/>
              </a:rPr>
              <a:t>parallel and perpendicular </a:t>
            </a:r>
          </a:p>
          <a:p>
            <a:r>
              <a:rPr lang="nl-NL" dirty="0">
                <a:latin typeface="Frutiger LT Std 45 Light"/>
              </a:rPr>
              <a:t>to normal </a:t>
            </a:r>
            <a:r>
              <a:rPr lang="nl-NL" u="sng" dirty="0">
                <a:latin typeface="Frutiger LT Std 45 Light"/>
              </a:rPr>
              <a:t>n</a:t>
            </a:r>
            <a:endParaRPr lang="nl-NL" dirty="0">
              <a:latin typeface="Frutiger LT Std 45 Ligh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4708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l-NL" dirty="0"/>
              <a:t>Properties of Matrix transformations</a:t>
            </a:r>
            <a:endParaRPr lang="en-US" altLang="nl-NL" dirty="0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763713" y="3013074"/>
            <a:ext cx="4968875" cy="119697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2400" dirty="0">
                <a:latin typeface="Frutiger LT Std 45 Light"/>
              </a:rPr>
              <a:t>Property 1: 	M</a:t>
            </a:r>
            <a:r>
              <a:rPr lang="nl-NL" sz="2400" dirty="0">
                <a:latin typeface="Frutiger LT Std 45 Light"/>
                <a:sym typeface="Symbol" pitchFamily="18" charset="2"/>
              </a:rPr>
              <a:t></a:t>
            </a:r>
            <a:r>
              <a:rPr lang="nl-NL" sz="2400" dirty="0">
                <a:latin typeface="Frutiger LT Std 45 Light"/>
              </a:rPr>
              <a:t>(</a:t>
            </a:r>
            <a:r>
              <a:rPr lang="nl-NL" sz="2400" u="sng" dirty="0">
                <a:latin typeface="Frutiger LT Std 45 Light"/>
              </a:rPr>
              <a:t>x</a:t>
            </a:r>
            <a:r>
              <a:rPr lang="nl-NL" sz="2400" dirty="0">
                <a:latin typeface="Frutiger LT Std 45 Light"/>
              </a:rPr>
              <a:t> + </a:t>
            </a:r>
            <a:r>
              <a:rPr lang="nl-NL" sz="2400" u="sng" dirty="0">
                <a:latin typeface="Frutiger LT Std 45 Light"/>
              </a:rPr>
              <a:t>y</a:t>
            </a:r>
            <a:r>
              <a:rPr lang="nl-NL" sz="2400" dirty="0">
                <a:latin typeface="Frutiger LT Std 45 Light"/>
              </a:rPr>
              <a:t>) = M</a:t>
            </a:r>
            <a:r>
              <a:rPr lang="nl-NL" sz="2400" dirty="0">
                <a:latin typeface="Frutiger LT Std 45 Light"/>
                <a:sym typeface="Symbol" pitchFamily="18" charset="2"/>
              </a:rPr>
              <a:t></a:t>
            </a:r>
            <a:r>
              <a:rPr lang="nl-NL" sz="2400" u="sng" dirty="0">
                <a:latin typeface="Frutiger LT Std 45 Light"/>
              </a:rPr>
              <a:t>x</a:t>
            </a:r>
            <a:r>
              <a:rPr lang="nl-NL" sz="2400" dirty="0">
                <a:latin typeface="Frutiger LT Std 45 Light"/>
              </a:rPr>
              <a:t> + M</a:t>
            </a:r>
            <a:r>
              <a:rPr lang="nl-NL" sz="2400" dirty="0">
                <a:latin typeface="Frutiger LT Std 45 Light"/>
                <a:sym typeface="Symbol" pitchFamily="18" charset="2"/>
              </a:rPr>
              <a:t></a:t>
            </a:r>
            <a:r>
              <a:rPr lang="nl-NL" sz="2400" u="sng" dirty="0">
                <a:latin typeface="Frutiger LT Std 45 Light"/>
              </a:rPr>
              <a:t>y</a:t>
            </a:r>
            <a:r>
              <a:rPr lang="nl-NL" sz="2400" dirty="0">
                <a:latin typeface="Frutiger LT Std 45 Light"/>
              </a:rPr>
              <a:t>	</a:t>
            </a:r>
          </a:p>
          <a:p>
            <a:r>
              <a:rPr lang="nl-NL" sz="2400" dirty="0">
                <a:latin typeface="Frutiger LT Std 45 Light"/>
              </a:rPr>
              <a:t>Property 2: 	M</a:t>
            </a:r>
            <a:r>
              <a:rPr lang="nl-NL" sz="2400" dirty="0">
                <a:latin typeface="Frutiger LT Std 45 Light"/>
                <a:sym typeface="Symbol" pitchFamily="18" charset="2"/>
              </a:rPr>
              <a:t></a:t>
            </a:r>
            <a:r>
              <a:rPr lang="nl-NL" sz="2400" dirty="0">
                <a:latin typeface="Frutiger LT Std 45 Light"/>
              </a:rPr>
              <a:t>(</a:t>
            </a:r>
            <a:r>
              <a:rPr lang="nl-NL" sz="2400" dirty="0">
                <a:latin typeface="Frutiger LT Std 45 Light"/>
                <a:sym typeface="Symbol" pitchFamily="18" charset="2"/>
              </a:rPr>
              <a:t></a:t>
            </a:r>
            <a:r>
              <a:rPr lang="nl-NL" sz="2400" u="sng" dirty="0">
                <a:latin typeface="Frutiger LT Std 45 Light"/>
              </a:rPr>
              <a:t>x</a:t>
            </a:r>
            <a:r>
              <a:rPr lang="nl-NL" sz="2400" dirty="0">
                <a:latin typeface="Frutiger LT Std 45 Light"/>
              </a:rPr>
              <a:t>) = </a:t>
            </a:r>
            <a:r>
              <a:rPr lang="nl-NL" sz="2400" dirty="0">
                <a:latin typeface="Frutiger LT Std 45 Light"/>
                <a:sym typeface="Symbol" pitchFamily="18" charset="2"/>
              </a:rPr>
              <a:t></a:t>
            </a:r>
            <a:r>
              <a:rPr lang="nl-NL" sz="2400" dirty="0">
                <a:latin typeface="Frutiger LT Std 45 Light"/>
              </a:rPr>
              <a:t>M</a:t>
            </a:r>
            <a:r>
              <a:rPr lang="nl-NL" sz="2400" dirty="0">
                <a:latin typeface="Frutiger LT Std 45 Light"/>
                <a:sym typeface="Symbol" pitchFamily="18" charset="2"/>
              </a:rPr>
              <a:t></a:t>
            </a:r>
            <a:r>
              <a:rPr lang="nl-NL" sz="2400" u="sng" dirty="0">
                <a:latin typeface="Frutiger LT Std 45 Light"/>
              </a:rPr>
              <a:t>x</a:t>
            </a:r>
            <a:r>
              <a:rPr lang="nl-NL" sz="2400" dirty="0">
                <a:latin typeface="Frutiger LT Std 45 Light"/>
              </a:rPr>
              <a:t>	</a:t>
            </a:r>
            <a:endParaRPr lang="en-US" sz="2400" dirty="0">
              <a:latin typeface="Frutiger LT Std 45 Light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116013" y="2293937"/>
            <a:ext cx="592245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NL" sz="2000" dirty="0">
                <a:latin typeface="Frutiger LT Std 45 Light"/>
              </a:rPr>
              <a:t>Matrix Transformations are Linear Transformations</a:t>
            </a:r>
            <a:endParaRPr lang="en-US" sz="2000" dirty="0">
              <a:latin typeface="Frutiger LT Std 45 Light"/>
            </a:endParaRPr>
          </a:p>
        </p:txBody>
      </p:sp>
      <p:graphicFrame>
        <p:nvGraphicFramePr>
          <p:cNvPr id="13" name="Object 8"/>
          <p:cNvGraphicFramePr>
            <a:graphicFrameLocks noChangeAspect="1"/>
          </p:cNvGraphicFramePr>
          <p:nvPr/>
        </p:nvGraphicFramePr>
        <p:xfrm>
          <a:off x="3563938" y="5029199"/>
          <a:ext cx="1692275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02" name="Equation" r:id="rId4" imgW="838200" imgH="457200" progId="Equation.3">
                  <p:embed/>
                </p:oleObj>
              </mc:Choice>
              <mc:Fallback>
                <p:oleObj name="Equation" r:id="rId4" imgW="83820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5029199"/>
                        <a:ext cx="1692275" cy="9255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268538" y="5245099"/>
            <a:ext cx="88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NL" sz="2400" dirty="0">
                <a:latin typeface="Frutiger LT Std 45 Light"/>
              </a:rPr>
              <a:t>Also:</a:t>
            </a:r>
            <a:endParaRPr lang="en-US" sz="2400" dirty="0">
              <a:latin typeface="Frutiger LT Std 45 Ligh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025467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l-NL" dirty="0">
                <a:latin typeface="Frutiger LT Std 45 Light"/>
                <a:ea typeface="ＭＳ Ｐゴシック" charset="0"/>
              </a:rPr>
              <a:t>Projection onto line through origin</a:t>
            </a:r>
            <a:endParaRPr lang="en-US" altLang="nl-NL" dirty="0">
              <a:latin typeface="Frutiger LT Std 45 Light"/>
            </a:endParaRPr>
          </a:p>
        </p:txBody>
      </p: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2087563"/>
            <a:ext cx="4070350" cy="309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44515"/>
              </p:ext>
            </p:extLst>
          </p:nvPr>
        </p:nvGraphicFramePr>
        <p:xfrm>
          <a:off x="4557350" y="2109788"/>
          <a:ext cx="136207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71" name="Équation" r:id="rId6" imgW="660113" imgH="215806" progId="Equation.3">
                  <p:embed/>
                </p:oleObj>
              </mc:Choice>
              <mc:Fallback>
                <p:oleObj name="Équation" r:id="rId6" imgW="660113" imgH="215806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7350" y="2109788"/>
                        <a:ext cx="1362075" cy="4460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029925" y="5278438"/>
            <a:ext cx="741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>
                <a:latin typeface="Frutiger LT Std 45 Light"/>
              </a:rPr>
              <a:t>Use this formula to calculate the images of the unit vectors</a:t>
            </a:r>
            <a:endParaRPr lang="el-GR" sz="2000" dirty="0">
              <a:latin typeface="Frutiger LT Std 45 Light"/>
            </a:endParaRPr>
          </a:p>
        </p:txBody>
      </p:sp>
      <p:graphicFrame>
        <p:nvGraphicFramePr>
          <p:cNvPr id="11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526920"/>
              </p:ext>
            </p:extLst>
          </p:nvPr>
        </p:nvGraphicFramePr>
        <p:xfrm>
          <a:off x="5278075" y="3765551"/>
          <a:ext cx="2408237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72" name="Équation" r:id="rId8" imgW="1167893" imgH="482391" progId="Equation.3">
                  <p:embed/>
                </p:oleObj>
              </mc:Choice>
              <mc:Fallback>
                <p:oleObj name="Équation" r:id="rId8" imgW="1167893" imgH="482391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8075" y="3765551"/>
                        <a:ext cx="2408237" cy="9921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372357"/>
              </p:ext>
            </p:extLst>
          </p:nvPr>
        </p:nvGraphicFramePr>
        <p:xfrm>
          <a:off x="2325325" y="5781676"/>
          <a:ext cx="2376487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73" name="Équation" r:id="rId10" imgW="1333500" imgH="457200" progId="Equation.3">
                  <p:embed/>
                </p:oleObj>
              </mc:Choice>
              <mc:Fallback>
                <p:oleObj name="Équation" r:id="rId10" imgW="1333500" imgH="4572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325" y="5781676"/>
                        <a:ext cx="2376487" cy="8143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724085"/>
              </p:ext>
            </p:extLst>
          </p:nvPr>
        </p:nvGraphicFramePr>
        <p:xfrm>
          <a:off x="5427300" y="5781676"/>
          <a:ext cx="2443162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74" name="Équation" r:id="rId12" imgW="1371600" imgH="457200" progId="Equation.3">
                  <p:embed/>
                </p:oleObj>
              </mc:Choice>
              <mc:Fallback>
                <p:oleObj name="Équation" r:id="rId12" imgW="1371600" imgH="4572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7300" y="5781676"/>
                        <a:ext cx="2443162" cy="8143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357010"/>
              </p:ext>
            </p:extLst>
          </p:nvPr>
        </p:nvGraphicFramePr>
        <p:xfrm>
          <a:off x="6379800" y="2087563"/>
          <a:ext cx="13874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75" name="Equation" r:id="rId14" imgW="761669" imgH="266584" progId="Equation.3">
                  <p:embed/>
                </p:oleObj>
              </mc:Choice>
              <mc:Fallback>
                <p:oleObj name="Equation" r:id="rId14" imgW="761669" imgH="266584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9800" y="2087563"/>
                        <a:ext cx="1387475" cy="4826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4557350" y="2830513"/>
            <a:ext cx="4032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>
                <a:latin typeface="Frutiger LT Std 45 Light"/>
              </a:rPr>
              <a:t>For any vector this formula will give its projection onto the line:</a:t>
            </a:r>
            <a:endParaRPr lang="el-GR" sz="2000" dirty="0">
              <a:latin typeface="Frutiger LT Std 45 Ligh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4708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>
                <a:latin typeface="Frutiger LT Std 45 Light"/>
                <a:ea typeface="ＭＳ Ｐゴシック" charset="0"/>
              </a:rPr>
              <a:t>Example</a:t>
            </a:r>
            <a:endParaRPr lang="en-US" altLang="nl-NL" dirty="0">
              <a:latin typeface="Frutiger LT Std 45 Light"/>
            </a:endParaRPr>
          </a:p>
        </p:txBody>
      </p:sp>
      <p:sp>
        <p:nvSpPr>
          <p:cNvPr id="26627" name="Rectangle 5"/>
          <p:cNvSpPr>
            <a:spLocks noChangeArrowheads="1"/>
          </p:cNvSpPr>
          <p:nvPr/>
        </p:nvSpPr>
        <p:spPr bwMode="auto">
          <a:xfrm>
            <a:off x="0" y="30014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nl-NL" altLang="nl-NL" sz="1800" dirty="0">
              <a:latin typeface="Frutiger LT Std 55 Roman" panose="020B0602020204020204" pitchFamily="34" charset="0"/>
            </a:endParaRPr>
          </a:p>
        </p:txBody>
      </p:sp>
      <p:sp>
        <p:nvSpPr>
          <p:cNvPr id="26633" name="Rectangle 11"/>
          <p:cNvSpPr>
            <a:spLocks noChangeArrowheads="1"/>
          </p:cNvSpPr>
          <p:nvPr/>
        </p:nvSpPr>
        <p:spPr bwMode="auto">
          <a:xfrm>
            <a:off x="0" y="30014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nl-NL" altLang="nl-NL" sz="1800" dirty="0">
              <a:latin typeface="Frutiger LT Std 55 Roman" panose="020B0602020204020204" pitchFamily="34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976313" y="2087563"/>
            <a:ext cx="2308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>
                <a:latin typeface="Frutiger LT Std 45 Light"/>
              </a:rPr>
              <a:t>Line l: x</a:t>
            </a:r>
            <a:r>
              <a:rPr lang="nl-NL" sz="2000" baseline="-25000" dirty="0">
                <a:latin typeface="Frutiger LT Std 45 Light"/>
              </a:rPr>
              <a:t>1</a:t>
            </a:r>
            <a:r>
              <a:rPr lang="nl-NL" sz="2000" dirty="0">
                <a:latin typeface="Frutiger LT Std 45 Light"/>
              </a:rPr>
              <a:t> + 3x</a:t>
            </a:r>
            <a:r>
              <a:rPr lang="nl-NL" sz="2000" baseline="-25000" dirty="0">
                <a:latin typeface="Frutiger LT Std 45 Light"/>
              </a:rPr>
              <a:t>2</a:t>
            </a:r>
            <a:r>
              <a:rPr lang="nl-NL" sz="2000" dirty="0">
                <a:latin typeface="Frutiger LT Std 45 Light"/>
              </a:rPr>
              <a:t> = 0</a:t>
            </a:r>
            <a:endParaRPr lang="en-US" sz="2000" dirty="0">
              <a:latin typeface="Frutiger LT Std 45 Light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976313" y="2663825"/>
            <a:ext cx="51117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>
                <a:latin typeface="Frutiger LT Std 45 Light"/>
              </a:rPr>
              <a:t>Calculate the image of the unit vector </a:t>
            </a:r>
            <a:r>
              <a:rPr lang="nl-NL" sz="2000" u="sng" dirty="0">
                <a:latin typeface="Frutiger LT Std 45 Light"/>
              </a:rPr>
              <a:t>e</a:t>
            </a:r>
            <a:r>
              <a:rPr lang="nl-NL" sz="2000" baseline="-25000" dirty="0">
                <a:latin typeface="Frutiger LT Std 45 Light"/>
              </a:rPr>
              <a:t>1</a:t>
            </a:r>
            <a:r>
              <a:rPr lang="nl-NL" sz="2000" dirty="0">
                <a:latin typeface="Frutiger LT Std 45 Light"/>
              </a:rPr>
              <a:t> for the projection onto line l</a:t>
            </a:r>
            <a:endParaRPr lang="el-GR" sz="2000" dirty="0">
              <a:latin typeface="Frutiger LT Std 45 Light"/>
            </a:endParaRPr>
          </a:p>
        </p:txBody>
      </p:sp>
      <p:graphicFrame>
        <p:nvGraphicFramePr>
          <p:cNvPr id="1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631642"/>
              </p:ext>
            </p:extLst>
          </p:nvPr>
        </p:nvGraphicFramePr>
        <p:xfrm>
          <a:off x="1047750" y="3600450"/>
          <a:ext cx="2376488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94" name="Équation" r:id="rId4" imgW="1333500" imgH="457200" progId="Equation.3">
                  <p:embed/>
                </p:oleObj>
              </mc:Choice>
              <mc:Fallback>
                <p:oleObj name="Équation" r:id="rId4" imgW="1333500" imgH="457200" progId="Equation.3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3600450"/>
                        <a:ext cx="2376488" cy="8143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385049"/>
              </p:ext>
            </p:extLst>
          </p:nvPr>
        </p:nvGraphicFramePr>
        <p:xfrm>
          <a:off x="4144963" y="3600450"/>
          <a:ext cx="17637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95" name="Équation" r:id="rId6" imgW="1244600" imgH="457200" progId="Equation.3">
                  <p:embed/>
                </p:oleObj>
              </mc:Choice>
              <mc:Fallback>
                <p:oleObj name="Équation" r:id="rId6" imgW="1244600" imgH="457200" progId="Equation.3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4963" y="3600450"/>
                        <a:ext cx="1763712" cy="6477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426323"/>
              </p:ext>
            </p:extLst>
          </p:nvPr>
        </p:nvGraphicFramePr>
        <p:xfrm>
          <a:off x="6232525" y="3600450"/>
          <a:ext cx="17811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96" name="Équation" r:id="rId8" imgW="1257300" imgH="457200" progId="Equation.3">
                  <p:embed/>
                </p:oleObj>
              </mc:Choice>
              <mc:Fallback>
                <p:oleObj name="Équation" r:id="rId8" imgW="1257300" imgH="457200" progId="Equation.3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2525" y="3600450"/>
                        <a:ext cx="1781175" cy="6477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9702753"/>
              </p:ext>
            </p:extLst>
          </p:nvPr>
        </p:nvGraphicFramePr>
        <p:xfrm>
          <a:off x="2200275" y="4895850"/>
          <a:ext cx="4933950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97" name="Equation" r:id="rId10" imgW="2768600" imgH="482600" progId="Equation.3">
                  <p:embed/>
                </p:oleObj>
              </mc:Choice>
              <mc:Fallback>
                <p:oleObj name="Equation" r:id="rId10" imgW="2768600" imgH="482600" progId="Equation.3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0275" y="4895850"/>
                        <a:ext cx="4933950" cy="8588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28121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>
                <a:latin typeface="Frutiger LT Std 45 Light"/>
                <a:ea typeface="ＭＳ Ｐゴシック" charset="0"/>
              </a:rPr>
              <a:t>Exercise</a:t>
            </a:r>
            <a:endParaRPr lang="en-US" altLang="nl-NL" dirty="0">
              <a:latin typeface="Frutiger LT Std 45 Light"/>
            </a:endParaRPr>
          </a:p>
        </p:txBody>
      </p:sp>
      <p:sp>
        <p:nvSpPr>
          <p:cNvPr id="26627" name="Rectangle 5"/>
          <p:cNvSpPr>
            <a:spLocks noChangeArrowheads="1"/>
          </p:cNvSpPr>
          <p:nvPr/>
        </p:nvSpPr>
        <p:spPr bwMode="auto">
          <a:xfrm>
            <a:off x="0" y="30014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nl-NL" altLang="nl-NL" sz="1800" dirty="0">
              <a:latin typeface="Frutiger LT Std 55 Roman" panose="020B0602020204020204" pitchFamily="34" charset="0"/>
            </a:endParaRPr>
          </a:p>
        </p:txBody>
      </p:sp>
      <p:sp>
        <p:nvSpPr>
          <p:cNvPr id="26633" name="Rectangle 11"/>
          <p:cNvSpPr>
            <a:spLocks noChangeArrowheads="1"/>
          </p:cNvSpPr>
          <p:nvPr/>
        </p:nvSpPr>
        <p:spPr bwMode="auto">
          <a:xfrm>
            <a:off x="0" y="30014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endParaRPr lang="nl-NL" altLang="nl-NL" sz="1800" dirty="0">
              <a:latin typeface="Frutiger LT Std 55 Roman" panose="020B0602020204020204" pitchFamily="34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078384" y="2293937"/>
            <a:ext cx="2308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>
                <a:latin typeface="Frutiger LT Std 45 Light"/>
              </a:rPr>
              <a:t>Line l: x</a:t>
            </a:r>
            <a:r>
              <a:rPr lang="nl-NL" sz="2000" baseline="-25000" dirty="0">
                <a:latin typeface="Frutiger LT Std 45 Light"/>
              </a:rPr>
              <a:t>1</a:t>
            </a:r>
            <a:r>
              <a:rPr lang="nl-NL" sz="2000" dirty="0">
                <a:latin typeface="Frutiger LT Std 45 Light"/>
              </a:rPr>
              <a:t> + 3x</a:t>
            </a:r>
            <a:r>
              <a:rPr lang="nl-NL" sz="2000" baseline="-25000" dirty="0">
                <a:latin typeface="Frutiger LT Std 45 Light"/>
              </a:rPr>
              <a:t>2</a:t>
            </a:r>
            <a:r>
              <a:rPr lang="nl-NL" sz="2000" dirty="0">
                <a:latin typeface="Frutiger LT Std 45 Light"/>
              </a:rPr>
              <a:t> = 0</a:t>
            </a:r>
            <a:endParaRPr lang="en-US" sz="2000" dirty="0">
              <a:latin typeface="Frutiger LT Std 45 Light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006947" y="3013074"/>
            <a:ext cx="51117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>
                <a:latin typeface="Frutiger LT Std 45 Light"/>
              </a:rPr>
              <a:t>Calculate the image of the unit vector </a:t>
            </a:r>
            <a:r>
              <a:rPr lang="nl-NL" sz="2000" u="sng" dirty="0">
                <a:latin typeface="Frutiger LT Std 45 Light"/>
              </a:rPr>
              <a:t>e</a:t>
            </a:r>
            <a:r>
              <a:rPr lang="nl-NL" sz="2000" baseline="-25000" dirty="0">
                <a:latin typeface="Frutiger LT Std 45 Light"/>
              </a:rPr>
              <a:t>2</a:t>
            </a:r>
            <a:r>
              <a:rPr lang="nl-NL" sz="2000" dirty="0">
                <a:latin typeface="Frutiger LT Std 45 Light"/>
              </a:rPr>
              <a:t> for the projection onto line l</a:t>
            </a:r>
            <a:endParaRPr lang="el-GR" sz="2000" dirty="0">
              <a:latin typeface="Frutiger LT Std 45 Light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078384" y="5173662"/>
            <a:ext cx="5832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>
                <a:latin typeface="Frutiger LT Std 45 Light"/>
              </a:rPr>
              <a:t>Give the matrix of the projection onto line l</a:t>
            </a:r>
            <a:endParaRPr lang="el-GR" sz="2000" dirty="0">
              <a:latin typeface="Frutiger LT Std 45 Light"/>
            </a:endParaRPr>
          </a:p>
        </p:txBody>
      </p:sp>
      <p:graphicFrame>
        <p:nvGraphicFramePr>
          <p:cNvPr id="2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444733"/>
              </p:ext>
            </p:extLst>
          </p:nvPr>
        </p:nvGraphicFramePr>
        <p:xfrm>
          <a:off x="2734147" y="3949699"/>
          <a:ext cx="2443162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15" name="Equation" r:id="rId4" imgW="1371600" imgH="457200" progId="Equation.3">
                  <p:embed/>
                </p:oleObj>
              </mc:Choice>
              <mc:Fallback>
                <p:oleObj name="Equation" r:id="rId4" imgW="1371600" imgH="457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147" y="3949699"/>
                        <a:ext cx="2443162" cy="8143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28121195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l-NL" sz="4000" dirty="0">
                <a:latin typeface="Frutiger LT Std 45 Light"/>
                <a:ea typeface="ＭＳ Ｐゴシック" charset="0"/>
              </a:rPr>
              <a:t>Projection using </a:t>
            </a:r>
            <a:br>
              <a:rPr lang="nl-NL" sz="4000" dirty="0">
                <a:latin typeface="Frutiger LT Std 45 Light"/>
                <a:ea typeface="ＭＳ Ｐゴシック" charset="0"/>
              </a:rPr>
            </a:br>
            <a:r>
              <a:rPr lang="nl-NL" sz="4000" dirty="0">
                <a:latin typeface="Frutiger LT Std 45 Light"/>
                <a:ea typeface="ＭＳ Ｐゴシック" charset="0"/>
              </a:rPr>
              <a:t>normalized normalvector</a:t>
            </a:r>
            <a:endParaRPr lang="en-US" altLang="nl-NL" sz="4000" dirty="0">
              <a:latin typeface="Frutiger LT Std 45 Light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469732"/>
              </p:ext>
            </p:extLst>
          </p:nvPr>
        </p:nvGraphicFramePr>
        <p:xfrm>
          <a:off x="5048958" y="2211388"/>
          <a:ext cx="2855912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8" name="Equation" r:id="rId4" imgW="1384300" imgH="254000" progId="Equation.3">
                  <p:embed/>
                </p:oleObj>
              </mc:Choice>
              <mc:Fallback>
                <p:oleObj name="Equation" r:id="rId4" imgW="1384300" imgH="254000" progId="Equation.3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958" y="2211388"/>
                        <a:ext cx="2855912" cy="5254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521533" y="5451475"/>
            <a:ext cx="741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>
                <a:latin typeface="Frutiger LT Std 45 Light"/>
              </a:rPr>
              <a:t>Use this formula to calculate the images of the unit vectors</a:t>
            </a:r>
            <a:endParaRPr lang="el-GR" sz="2000" dirty="0">
              <a:latin typeface="Frutiger LT Std 45 Light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105858" y="5883275"/>
            <a:ext cx="25763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>
                <a:latin typeface="Frutiger LT Std 45 Light"/>
              </a:rPr>
              <a:t>P(</a:t>
            </a:r>
            <a:r>
              <a:rPr lang="nl-NL" sz="2000" u="sng" dirty="0">
                <a:latin typeface="Frutiger LT Std 45 Light"/>
              </a:rPr>
              <a:t>e</a:t>
            </a:r>
            <a:r>
              <a:rPr lang="nl-NL" sz="2000" baseline="-25000" dirty="0">
                <a:latin typeface="Frutiger LT Std 45 Light"/>
              </a:rPr>
              <a:t>1</a:t>
            </a:r>
            <a:r>
              <a:rPr lang="nl-NL" sz="2000" dirty="0">
                <a:latin typeface="Frutiger LT Std 45 Light"/>
              </a:rPr>
              <a:t>) = </a:t>
            </a:r>
            <a:r>
              <a:rPr lang="nl-NL" sz="2000" u="sng" dirty="0">
                <a:latin typeface="Frutiger LT Std 45 Light"/>
              </a:rPr>
              <a:t>e</a:t>
            </a:r>
            <a:r>
              <a:rPr lang="nl-NL" sz="2000" baseline="-25000" dirty="0">
                <a:latin typeface="Frutiger LT Std 45 Light"/>
              </a:rPr>
              <a:t>1</a:t>
            </a:r>
            <a:r>
              <a:rPr lang="nl-NL" sz="2000" dirty="0">
                <a:solidFill>
                  <a:srgbClr val="000000"/>
                </a:solidFill>
                <a:latin typeface="Frutiger LT Std 45 Light"/>
                <a:cs typeface="Times New Roman" charset="0"/>
              </a:rPr>
              <a:t> - (</a:t>
            </a:r>
            <a:r>
              <a:rPr lang="nl-NL" sz="2000" u="sng" dirty="0">
                <a:latin typeface="Frutiger LT Std 45 Light"/>
              </a:rPr>
              <a:t>e</a:t>
            </a:r>
            <a:r>
              <a:rPr lang="nl-NL" sz="2000" baseline="-25000" dirty="0">
                <a:latin typeface="Frutiger LT Std 45 Light"/>
              </a:rPr>
              <a:t>1</a:t>
            </a:r>
            <a:r>
              <a:rPr lang="nl-NL" sz="2000" dirty="0">
                <a:solidFill>
                  <a:srgbClr val="000000"/>
                </a:solidFill>
                <a:latin typeface="Frutiger LT Std 45 Light"/>
                <a:cs typeface="Times New Roman" charset="0"/>
              </a:rPr>
              <a:t> · </a:t>
            </a:r>
            <a:r>
              <a:rPr lang="nl-NL" sz="2000" u="sng" dirty="0">
                <a:solidFill>
                  <a:srgbClr val="000000"/>
                </a:solidFill>
                <a:latin typeface="Frutiger LT Std 45 Light"/>
                <a:cs typeface="Times New Roman" charset="0"/>
              </a:rPr>
              <a:t>n</a:t>
            </a:r>
            <a:r>
              <a:rPr lang="nl-NL" sz="2000" dirty="0">
                <a:solidFill>
                  <a:srgbClr val="000000"/>
                </a:solidFill>
                <a:latin typeface="Frutiger LT Std 45 Light"/>
                <a:cs typeface="Times New Roman" charset="0"/>
              </a:rPr>
              <a:t>) </a:t>
            </a:r>
            <a:r>
              <a:rPr lang="nl-NL" sz="2000" u="sng" dirty="0">
                <a:solidFill>
                  <a:srgbClr val="000000"/>
                </a:solidFill>
                <a:latin typeface="Frutiger LT Std 45 Light"/>
                <a:cs typeface="Times New Roman" charset="0"/>
              </a:rPr>
              <a:t>n</a:t>
            </a:r>
            <a:r>
              <a:rPr lang="nl-NL" sz="2000" dirty="0">
                <a:latin typeface="Frutiger LT Std 45 Light"/>
              </a:rPr>
              <a:t> </a:t>
            </a:r>
            <a:endParaRPr lang="en-US" sz="2000" dirty="0">
              <a:latin typeface="Frutiger LT Std 45 Light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105858" y="6388100"/>
            <a:ext cx="25860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>
                <a:latin typeface="Frutiger LT Std 45 Light"/>
              </a:rPr>
              <a:t>P(</a:t>
            </a:r>
            <a:r>
              <a:rPr lang="nl-NL" sz="2000" u="sng" dirty="0">
                <a:latin typeface="Frutiger LT Std 45 Light"/>
              </a:rPr>
              <a:t>e</a:t>
            </a:r>
            <a:r>
              <a:rPr lang="nl-NL" sz="2000" baseline="-25000" dirty="0">
                <a:latin typeface="Frutiger LT Std 45 Light"/>
              </a:rPr>
              <a:t>2</a:t>
            </a:r>
            <a:r>
              <a:rPr lang="nl-NL" sz="2000" dirty="0">
                <a:latin typeface="Frutiger LT Std 45 Light"/>
              </a:rPr>
              <a:t>) = </a:t>
            </a:r>
            <a:r>
              <a:rPr lang="nl-NL" sz="2000" u="sng" dirty="0">
                <a:latin typeface="Frutiger LT Std 45 Light"/>
              </a:rPr>
              <a:t>e</a:t>
            </a:r>
            <a:r>
              <a:rPr lang="nl-NL" sz="2000" baseline="-25000" dirty="0">
                <a:latin typeface="Frutiger LT Std 45 Light"/>
              </a:rPr>
              <a:t>2</a:t>
            </a:r>
            <a:r>
              <a:rPr lang="nl-NL" sz="2000" dirty="0">
                <a:solidFill>
                  <a:srgbClr val="000000"/>
                </a:solidFill>
                <a:latin typeface="Frutiger LT Std 45 Light"/>
                <a:cs typeface="Times New Roman" charset="0"/>
              </a:rPr>
              <a:t> - (</a:t>
            </a:r>
            <a:r>
              <a:rPr lang="nl-NL" sz="2000" u="sng" dirty="0">
                <a:latin typeface="Frutiger LT Std 45 Light"/>
              </a:rPr>
              <a:t>e</a:t>
            </a:r>
            <a:r>
              <a:rPr lang="nl-NL" sz="2000" baseline="-25000" dirty="0">
                <a:latin typeface="Frutiger LT Std 45 Light"/>
              </a:rPr>
              <a:t>2</a:t>
            </a:r>
            <a:r>
              <a:rPr lang="nl-NL" sz="2000" dirty="0">
                <a:solidFill>
                  <a:srgbClr val="000000"/>
                </a:solidFill>
                <a:latin typeface="Frutiger LT Std 45 Light"/>
                <a:cs typeface="Times New Roman" charset="0"/>
              </a:rPr>
              <a:t> · </a:t>
            </a:r>
            <a:r>
              <a:rPr lang="nl-NL" sz="2000" u="sng" dirty="0">
                <a:solidFill>
                  <a:srgbClr val="000000"/>
                </a:solidFill>
                <a:latin typeface="Frutiger LT Std 45 Light"/>
                <a:cs typeface="Times New Roman" charset="0"/>
              </a:rPr>
              <a:t>n</a:t>
            </a:r>
            <a:r>
              <a:rPr lang="nl-NL" sz="2000" dirty="0">
                <a:solidFill>
                  <a:srgbClr val="000000"/>
                </a:solidFill>
                <a:latin typeface="Frutiger LT Std 45 Light"/>
                <a:cs typeface="Times New Roman" charset="0"/>
              </a:rPr>
              <a:t>) </a:t>
            </a:r>
            <a:r>
              <a:rPr lang="nl-NL" sz="2000" u="sng" dirty="0">
                <a:solidFill>
                  <a:srgbClr val="000000"/>
                </a:solidFill>
                <a:latin typeface="Frutiger LT Std 45 Light"/>
                <a:cs typeface="Times New Roman" charset="0"/>
              </a:rPr>
              <a:t>n</a:t>
            </a:r>
            <a:r>
              <a:rPr lang="nl-NL" sz="2000" dirty="0">
                <a:latin typeface="Frutiger LT Std 45 Light"/>
              </a:rPr>
              <a:t> </a:t>
            </a:r>
            <a:endParaRPr lang="en-US" sz="2000" dirty="0">
              <a:latin typeface="Frutiger LT Std 45 Light"/>
            </a:endParaRPr>
          </a:p>
        </p:txBody>
      </p:sp>
      <p:graphicFrame>
        <p:nvGraphicFramePr>
          <p:cNvPr id="13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448132"/>
              </p:ext>
            </p:extLst>
          </p:nvPr>
        </p:nvGraphicFramePr>
        <p:xfrm>
          <a:off x="5048958" y="3003550"/>
          <a:ext cx="13874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9" name="Équation" r:id="rId6" imgW="761669" imgH="266584" progId="Equation.3">
                  <p:embed/>
                </p:oleObj>
              </mc:Choice>
              <mc:Fallback>
                <p:oleObj name="Équation" r:id="rId6" imgW="761669" imgH="266584" progId="Equation.3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958" y="3003550"/>
                        <a:ext cx="1387475" cy="4826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075343"/>
              </p:ext>
            </p:extLst>
          </p:nvPr>
        </p:nvGraphicFramePr>
        <p:xfrm>
          <a:off x="5048958" y="3795713"/>
          <a:ext cx="175260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0" name="Équation" r:id="rId8" imgW="850531" imgH="266584" progId="Equation.3">
                  <p:embed/>
                </p:oleObj>
              </mc:Choice>
              <mc:Fallback>
                <p:oleObj name="Équation" r:id="rId8" imgW="850531" imgH="266584" progId="Equation.3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958" y="3795713"/>
                        <a:ext cx="1752600" cy="5476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17255"/>
              </p:ext>
            </p:extLst>
          </p:nvPr>
        </p:nvGraphicFramePr>
        <p:xfrm>
          <a:off x="5048958" y="4640263"/>
          <a:ext cx="2198687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1" name="Equation" r:id="rId10" imgW="1066337" imgH="253890" progId="Equation.3">
                  <p:embed/>
                </p:oleObj>
              </mc:Choice>
              <mc:Fallback>
                <p:oleObj name="Equation" r:id="rId10" imgW="1066337" imgH="253890" progId="Equation.3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958" y="4640263"/>
                        <a:ext cx="2198687" cy="5222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08" y="2138363"/>
            <a:ext cx="4070350" cy="309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899725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l-NL" dirty="0">
                <a:latin typeface="Frutiger LT Std 45 Light"/>
                <a:ea typeface="ＭＳ Ｐゴシック" charset="0"/>
              </a:rPr>
              <a:t>General formula for projection (1)</a:t>
            </a:r>
            <a:endParaRPr lang="en-US" altLang="nl-NL" dirty="0">
              <a:latin typeface="Frutiger LT Std 45 Light"/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1844675" y="2562226"/>
            <a:ext cx="26468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>
                <a:latin typeface="Frutiger LT Std 45 Light"/>
              </a:rPr>
              <a:t>P(</a:t>
            </a:r>
            <a:r>
              <a:rPr lang="nl-NL" sz="2000" u="sng" dirty="0">
                <a:latin typeface="Frutiger LT Std 45 Light"/>
              </a:rPr>
              <a:t>e</a:t>
            </a:r>
            <a:r>
              <a:rPr lang="nl-NL" sz="2000" baseline="-25000" dirty="0">
                <a:latin typeface="Frutiger LT Std 45 Light"/>
              </a:rPr>
              <a:t>1</a:t>
            </a:r>
            <a:r>
              <a:rPr lang="nl-NL" sz="2000" dirty="0">
                <a:latin typeface="Frutiger LT Std 45 Light"/>
              </a:rPr>
              <a:t>) =  </a:t>
            </a:r>
            <a:r>
              <a:rPr lang="nl-NL" sz="2000" u="sng" dirty="0">
                <a:latin typeface="Frutiger LT Std 45 Light"/>
              </a:rPr>
              <a:t>e</a:t>
            </a:r>
            <a:r>
              <a:rPr lang="nl-NL" sz="2000" baseline="-25000" dirty="0">
                <a:latin typeface="Frutiger LT Std 45 Light"/>
              </a:rPr>
              <a:t>1</a:t>
            </a:r>
            <a:r>
              <a:rPr lang="nl-NL" sz="2000" dirty="0">
                <a:solidFill>
                  <a:srgbClr val="000000"/>
                </a:solidFill>
                <a:latin typeface="Frutiger LT Std 45 Light"/>
              </a:rPr>
              <a:t> - (</a:t>
            </a:r>
            <a:r>
              <a:rPr lang="nl-NL" sz="2000" u="sng" dirty="0">
                <a:latin typeface="Frutiger LT Std 45 Light"/>
              </a:rPr>
              <a:t>e</a:t>
            </a:r>
            <a:r>
              <a:rPr lang="nl-NL" sz="2000" baseline="-25000" dirty="0">
                <a:latin typeface="Frutiger LT Std 45 Light"/>
              </a:rPr>
              <a:t>1</a:t>
            </a:r>
            <a:r>
              <a:rPr lang="nl-NL" sz="2000" dirty="0">
                <a:solidFill>
                  <a:srgbClr val="000000"/>
                </a:solidFill>
                <a:latin typeface="Frutiger LT Std 45 Light"/>
              </a:rPr>
              <a:t> · </a:t>
            </a:r>
            <a:r>
              <a:rPr lang="nl-NL" sz="2000" u="sng" dirty="0">
                <a:solidFill>
                  <a:srgbClr val="000000"/>
                </a:solidFill>
                <a:latin typeface="Frutiger LT Std 45 Light"/>
              </a:rPr>
              <a:t>n</a:t>
            </a:r>
            <a:r>
              <a:rPr lang="nl-NL" sz="2000" dirty="0">
                <a:solidFill>
                  <a:srgbClr val="000000"/>
                </a:solidFill>
                <a:latin typeface="Frutiger LT Std 45 Light"/>
              </a:rPr>
              <a:t>) </a:t>
            </a:r>
            <a:r>
              <a:rPr lang="nl-NL" sz="2000" u="sng" dirty="0">
                <a:solidFill>
                  <a:srgbClr val="000000"/>
                </a:solidFill>
                <a:latin typeface="Frutiger LT Std 45 Light"/>
              </a:rPr>
              <a:t>n</a:t>
            </a:r>
            <a:r>
              <a:rPr lang="nl-NL" sz="2000" dirty="0">
                <a:latin typeface="Frutiger LT Std 45 Light"/>
              </a:rPr>
              <a:t> </a:t>
            </a:r>
            <a:endParaRPr lang="en-US" sz="2000" dirty="0">
              <a:latin typeface="Frutiger LT Std 45 Light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4940300" y="2562226"/>
            <a:ext cx="1768475" cy="4000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u="sng">
                <a:solidFill>
                  <a:srgbClr val="FF0000"/>
                </a:solidFill>
                <a:latin typeface="Frutiger LT Std 45 Light"/>
              </a:rPr>
              <a:t>n</a:t>
            </a:r>
            <a:r>
              <a:rPr lang="nl-NL" sz="2000">
                <a:solidFill>
                  <a:srgbClr val="FF0000"/>
                </a:solidFill>
                <a:latin typeface="Frutiger LT Std 45 Light"/>
              </a:rPr>
              <a:t>  normalized</a:t>
            </a:r>
            <a:endParaRPr lang="en-US" sz="2000">
              <a:solidFill>
                <a:srgbClr val="FF0000"/>
              </a:solidFill>
              <a:latin typeface="Frutiger LT Std 45 Light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3571875" y="3209926"/>
          <a:ext cx="2411412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7" name="Équation" r:id="rId4" imgW="1384300" imgH="533400" progId="Equation.3">
                  <p:embed/>
                </p:oleObj>
              </mc:Choice>
              <mc:Fallback>
                <p:oleObj name="Équation" r:id="rId4" imgW="1384300" imgH="53340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75" y="3209926"/>
                        <a:ext cx="2411412" cy="93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3160712" y="4506913"/>
          <a:ext cx="3540125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8" name="Equation" r:id="rId6" imgW="2032000" imgH="558800" progId="Equation.3">
                  <p:embed/>
                </p:oleObj>
              </mc:Choice>
              <mc:Fallback>
                <p:oleObj name="Equation" r:id="rId6" imgW="2032000" imgH="5588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0712" y="4506913"/>
                        <a:ext cx="3540125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908050" y="4794251"/>
            <a:ext cx="14879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latin typeface="Frutiger LT Std 45 Light"/>
              </a:rPr>
              <a:t>Image of </a:t>
            </a:r>
            <a:r>
              <a:rPr lang="nl-NL" sz="2000" u="sng">
                <a:latin typeface="Frutiger LT Std 45 Light"/>
              </a:rPr>
              <a:t>e</a:t>
            </a:r>
            <a:r>
              <a:rPr lang="nl-NL" sz="2000" baseline="-25000">
                <a:latin typeface="Frutiger LT Std 45 Light"/>
              </a:rPr>
              <a:t>1</a:t>
            </a:r>
            <a:endParaRPr lang="en-US" sz="2000" baseline="-25000">
              <a:latin typeface="Frutiger LT Std 45 Ligh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607869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>
          <a:xfrm>
            <a:off x="359999" y="944563"/>
            <a:ext cx="8485237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nl-NL" dirty="0">
                <a:latin typeface="Frutiger LT Std 45 Light"/>
                <a:ea typeface="ＭＳ Ｐゴシック" charset="0"/>
              </a:rPr>
              <a:t>General formula for projection (2)</a:t>
            </a:r>
            <a:endParaRPr lang="en-US" altLang="nl-NL" dirty="0">
              <a:latin typeface="Frutiger LT Std 45 Light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5002559" y="2551549"/>
            <a:ext cx="1768475" cy="4000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u="sng">
                <a:solidFill>
                  <a:srgbClr val="FF0000"/>
                </a:solidFill>
                <a:latin typeface="Frutiger LT Std 45 Light"/>
              </a:rPr>
              <a:t>n</a:t>
            </a:r>
            <a:r>
              <a:rPr lang="nl-NL" sz="2000">
                <a:solidFill>
                  <a:srgbClr val="FF0000"/>
                </a:solidFill>
                <a:latin typeface="Frutiger LT Std 45 Light"/>
              </a:rPr>
              <a:t>  normalized</a:t>
            </a:r>
            <a:endParaRPr lang="en-US" sz="2000">
              <a:solidFill>
                <a:srgbClr val="FF0000"/>
              </a:solidFill>
              <a:latin typeface="Frutiger LT Std 45 Light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3677342" y="3199249"/>
          <a:ext cx="2433638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9" name="Équation" r:id="rId5" imgW="1396394" imgH="533169" progId="Equation.3">
                  <p:embed/>
                </p:oleObj>
              </mc:Choice>
              <mc:Fallback>
                <p:oleObj name="Équation" r:id="rId5" imgW="1396394" imgH="533169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7342" y="3199249"/>
                        <a:ext cx="2433638" cy="93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1819417" y="2551549"/>
            <a:ext cx="2619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>
                <a:latin typeface="Frutiger LT Std 45 Light"/>
              </a:rPr>
              <a:t>P(</a:t>
            </a:r>
            <a:r>
              <a:rPr lang="nl-NL" sz="2000" u="sng" dirty="0">
                <a:latin typeface="Frutiger LT Std 45 Light"/>
              </a:rPr>
              <a:t>e</a:t>
            </a:r>
            <a:r>
              <a:rPr lang="nl-NL" sz="2000" baseline="-25000" dirty="0">
                <a:latin typeface="Frutiger LT Std 45 Light"/>
              </a:rPr>
              <a:t>2</a:t>
            </a:r>
            <a:r>
              <a:rPr lang="nl-NL" sz="2000" dirty="0">
                <a:latin typeface="Frutiger LT Std 45 Light"/>
              </a:rPr>
              <a:t>) = </a:t>
            </a:r>
            <a:r>
              <a:rPr lang="nl-NL" sz="2000" u="sng" dirty="0">
                <a:latin typeface="Frutiger LT Std 45 Light"/>
              </a:rPr>
              <a:t>e</a:t>
            </a:r>
            <a:r>
              <a:rPr lang="nl-NL" sz="2000" baseline="-25000" dirty="0">
                <a:latin typeface="Frutiger LT Std 45 Light"/>
              </a:rPr>
              <a:t>2</a:t>
            </a:r>
            <a:r>
              <a:rPr lang="nl-NL" sz="2000" dirty="0">
                <a:solidFill>
                  <a:srgbClr val="000000"/>
                </a:solidFill>
                <a:latin typeface="Frutiger LT Std 45 Light"/>
              </a:rPr>
              <a:t> - (</a:t>
            </a:r>
            <a:r>
              <a:rPr lang="nl-NL" sz="2000" u="sng" dirty="0">
                <a:latin typeface="Frutiger LT Std 45 Light"/>
              </a:rPr>
              <a:t>e</a:t>
            </a:r>
            <a:r>
              <a:rPr lang="nl-NL" sz="2000" baseline="-25000" dirty="0">
                <a:latin typeface="Frutiger LT Std 45 Light"/>
              </a:rPr>
              <a:t>2</a:t>
            </a:r>
            <a:r>
              <a:rPr lang="nl-NL" sz="2000" dirty="0">
                <a:solidFill>
                  <a:srgbClr val="000000"/>
                </a:solidFill>
                <a:latin typeface="Frutiger LT Std 45 Light"/>
              </a:rPr>
              <a:t> · </a:t>
            </a:r>
            <a:r>
              <a:rPr lang="nl-NL" sz="2000" u="sng" dirty="0">
                <a:solidFill>
                  <a:srgbClr val="000000"/>
                </a:solidFill>
                <a:latin typeface="Frutiger LT Std 45 Light"/>
              </a:rPr>
              <a:t>n</a:t>
            </a:r>
            <a:r>
              <a:rPr lang="nl-NL" sz="2000" dirty="0">
                <a:solidFill>
                  <a:srgbClr val="000000"/>
                </a:solidFill>
                <a:latin typeface="Frutiger LT Std 45 Light"/>
              </a:rPr>
              <a:t>) </a:t>
            </a:r>
            <a:r>
              <a:rPr lang="nl-NL" sz="2000" u="sng" dirty="0">
                <a:solidFill>
                  <a:srgbClr val="000000"/>
                </a:solidFill>
                <a:latin typeface="Frutiger LT Std 45 Light"/>
              </a:rPr>
              <a:t>n</a:t>
            </a:r>
            <a:r>
              <a:rPr lang="nl-NL" sz="2000" dirty="0">
                <a:latin typeface="Frutiger LT Std 45 Light"/>
              </a:rPr>
              <a:t> </a:t>
            </a:r>
            <a:endParaRPr lang="en-US" sz="2000" dirty="0">
              <a:latin typeface="Frutiger LT Std 45 Light"/>
            </a:endParaRPr>
          </a:p>
        </p:txBody>
      </p:sp>
      <p:graphicFrame>
        <p:nvGraphicFramePr>
          <p:cNvPr id="14" name="Object 6"/>
          <p:cNvGraphicFramePr>
            <a:graphicFrameLocks noChangeAspect="1"/>
          </p:cNvGraphicFramePr>
          <p:nvPr/>
        </p:nvGraphicFramePr>
        <p:xfrm>
          <a:off x="3239192" y="4537511"/>
          <a:ext cx="3648075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0" name="Equation" r:id="rId7" imgW="2057400" imgH="609600" progId="Equation.3">
                  <p:embed/>
                </p:oleObj>
              </mc:Choice>
              <mc:Fallback>
                <p:oleObj name="Equation" r:id="rId7" imgW="2057400" imgH="609600" progId="Equation.3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9192" y="4537511"/>
                        <a:ext cx="3648075" cy="1081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870642" y="4826436"/>
            <a:ext cx="14879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latin typeface="Frutiger LT Std 45 Light"/>
              </a:rPr>
              <a:t>Image of </a:t>
            </a:r>
            <a:r>
              <a:rPr lang="nl-NL" sz="2000" u="sng">
                <a:latin typeface="Frutiger LT Std 45 Light"/>
              </a:rPr>
              <a:t>e</a:t>
            </a:r>
            <a:r>
              <a:rPr lang="nl-NL" sz="2000" baseline="-25000">
                <a:latin typeface="Frutiger LT Std 45 Light"/>
              </a:rPr>
              <a:t>2</a:t>
            </a:r>
            <a:endParaRPr lang="en-US" sz="2000" baseline="-25000">
              <a:latin typeface="Frutiger LT Std 45 Ligh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820198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l-NL" dirty="0">
                <a:latin typeface="Frutiger LT Std 45 Light"/>
                <a:ea typeface="ＭＳ Ｐゴシック" charset="0"/>
              </a:rPr>
              <a:t>General formula </a:t>
            </a:r>
            <a:br>
              <a:rPr lang="nl-NL" dirty="0">
                <a:latin typeface="Frutiger LT Std 45 Light"/>
                <a:ea typeface="ＭＳ Ｐゴシック" charset="0"/>
              </a:rPr>
            </a:br>
            <a:r>
              <a:rPr lang="nl-NL" dirty="0">
                <a:latin typeface="Frutiger LT Std 45 Light"/>
                <a:ea typeface="ＭＳ Ｐゴシック" charset="0"/>
              </a:rPr>
              <a:t>for Matrix of projection</a:t>
            </a:r>
            <a:endParaRPr lang="en-US" altLang="nl-NL" dirty="0">
              <a:latin typeface="Frutiger LT Std 45 Light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701675" y="2498725"/>
            <a:ext cx="14879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latin typeface="Frutiger LT Std 45 Light"/>
              </a:rPr>
              <a:t>Image of </a:t>
            </a:r>
            <a:r>
              <a:rPr lang="nl-NL" sz="2000" u="sng">
                <a:latin typeface="Frutiger LT Std 45 Light"/>
              </a:rPr>
              <a:t>e</a:t>
            </a:r>
            <a:r>
              <a:rPr lang="nl-NL" sz="2000" baseline="-25000">
                <a:latin typeface="Frutiger LT Std 45 Light"/>
              </a:rPr>
              <a:t>1</a:t>
            </a:r>
            <a:endParaRPr lang="en-US" sz="2000" baseline="-25000">
              <a:latin typeface="Frutiger LT Std 45 Light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701675" y="3830638"/>
            <a:ext cx="14879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latin typeface="Frutiger LT Std 45 Light"/>
              </a:rPr>
              <a:t>Image of </a:t>
            </a:r>
            <a:r>
              <a:rPr lang="nl-NL" sz="2000" u="sng">
                <a:latin typeface="Frutiger LT Std 45 Light"/>
              </a:rPr>
              <a:t>e</a:t>
            </a:r>
            <a:r>
              <a:rPr lang="nl-NL" sz="2000" baseline="-25000">
                <a:latin typeface="Frutiger LT Std 45 Light"/>
              </a:rPr>
              <a:t>2</a:t>
            </a:r>
            <a:endParaRPr lang="en-US" sz="2000" baseline="-25000">
              <a:latin typeface="Frutiger LT Std 45 Light"/>
            </a:endParaRPr>
          </a:p>
        </p:txBody>
      </p:sp>
      <p:graphicFrame>
        <p:nvGraphicFramePr>
          <p:cNvPr id="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327049"/>
              </p:ext>
            </p:extLst>
          </p:nvPr>
        </p:nvGraphicFramePr>
        <p:xfrm>
          <a:off x="3503613" y="5759450"/>
          <a:ext cx="2592387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7" name="Equation" r:id="rId4" imgW="1308100" imgH="508000" progId="Equation.3">
                  <p:embed/>
                </p:oleObj>
              </mc:Choice>
              <mc:Fallback>
                <p:oleObj name="Equation" r:id="rId4" imgW="1308100" imgH="5080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3" y="5759450"/>
                        <a:ext cx="2592387" cy="10033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6599238" y="6064250"/>
            <a:ext cx="1768475" cy="4000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u="sng">
                <a:solidFill>
                  <a:srgbClr val="FF0000"/>
                </a:solidFill>
                <a:latin typeface="Frutiger LT Std 45 Light"/>
                <a:cs typeface="Times New Roman" charset="0"/>
              </a:rPr>
              <a:t>n</a:t>
            </a:r>
            <a:r>
              <a:rPr lang="nl-NL" sz="2000">
                <a:solidFill>
                  <a:srgbClr val="FF0000"/>
                </a:solidFill>
                <a:latin typeface="Frutiger LT Std 45 Light"/>
              </a:rPr>
              <a:t>  normalized</a:t>
            </a:r>
            <a:endParaRPr lang="en-US" sz="2000">
              <a:solidFill>
                <a:srgbClr val="FF0000"/>
              </a:solidFill>
              <a:latin typeface="Frutiger LT Std 45 Light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2711450" y="2241550"/>
          <a:ext cx="3540125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8" name="Équation" r:id="rId6" imgW="2032000" imgH="558800" progId="Equation.3">
                  <p:embed/>
                </p:oleObj>
              </mc:Choice>
              <mc:Fallback>
                <p:oleObj name="Équation" r:id="rId6" imgW="2032000" imgH="55880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2241550"/>
                        <a:ext cx="3540125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2711450" y="3506788"/>
          <a:ext cx="3648075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9" name="Équation" r:id="rId8" imgW="2057400" imgH="609600" progId="Equation.3">
                  <p:embed/>
                </p:oleObj>
              </mc:Choice>
              <mc:Fallback>
                <p:oleObj name="Équation" r:id="rId8" imgW="2057400" imgH="6096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3506788"/>
                        <a:ext cx="3648075" cy="1081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055688" y="4937125"/>
            <a:ext cx="5309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>
                <a:latin typeface="Frutiger LT Std 45 Light"/>
              </a:rPr>
              <a:t>But</a:t>
            </a: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3754438" y="4875213"/>
          <a:ext cx="37814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70" name="Équation" r:id="rId10" imgW="2171700" imgH="241300" progId="Equation.3">
                  <p:embed/>
                </p:oleObj>
              </mc:Choice>
              <mc:Fallback>
                <p:oleObj name="Équation" r:id="rId10" imgW="2171700" imgH="24130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4438" y="4875213"/>
                        <a:ext cx="3781425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1703388" y="4875213"/>
          <a:ext cx="13938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71" name="Equation" r:id="rId12" imgW="799753" imgH="241195" progId="Equation.3">
                  <p:embed/>
                </p:oleObj>
              </mc:Choice>
              <mc:Fallback>
                <p:oleObj name="Equation" r:id="rId12" imgW="799753" imgH="241195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88" y="4875213"/>
                        <a:ext cx="1393825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527800" y="3827463"/>
            <a:ext cx="1768475" cy="4000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u="sng">
                <a:solidFill>
                  <a:srgbClr val="FF0000"/>
                </a:solidFill>
                <a:latin typeface="Frutiger LT Std 45 Light"/>
                <a:cs typeface="Times New Roman" charset="0"/>
              </a:rPr>
              <a:t>n</a:t>
            </a:r>
            <a:r>
              <a:rPr lang="nl-NL" sz="2000">
                <a:solidFill>
                  <a:srgbClr val="FF0000"/>
                </a:solidFill>
                <a:latin typeface="Frutiger LT Std 45 Light"/>
              </a:rPr>
              <a:t>  normalized</a:t>
            </a:r>
            <a:endParaRPr lang="en-US" sz="2000">
              <a:solidFill>
                <a:srgbClr val="FF0000"/>
              </a:solidFill>
              <a:latin typeface="Frutiger LT Std 45 Light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6488113" y="2498725"/>
            <a:ext cx="1768475" cy="4000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u="sng">
                <a:solidFill>
                  <a:srgbClr val="FF0000"/>
                </a:solidFill>
                <a:latin typeface="Frutiger LT Std 45 Light"/>
                <a:cs typeface="Times New Roman" charset="0"/>
              </a:rPr>
              <a:t>n</a:t>
            </a:r>
            <a:r>
              <a:rPr lang="nl-NL" sz="2000">
                <a:solidFill>
                  <a:srgbClr val="FF0000"/>
                </a:solidFill>
                <a:latin typeface="Frutiger LT Std 45 Light"/>
              </a:rPr>
              <a:t>  normalized</a:t>
            </a:r>
            <a:endParaRPr lang="en-US" sz="2000">
              <a:solidFill>
                <a:srgbClr val="FF0000"/>
              </a:solidFill>
              <a:latin typeface="Frutiger LT Std 45 Light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1198563" y="5338763"/>
            <a:ext cx="1768475" cy="4000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u="sng">
                <a:solidFill>
                  <a:srgbClr val="FF0000"/>
                </a:solidFill>
                <a:latin typeface="Frutiger LT Std 45 Light"/>
                <a:cs typeface="Times New Roman" charset="0"/>
              </a:rPr>
              <a:t>n</a:t>
            </a:r>
            <a:r>
              <a:rPr lang="nl-NL" sz="2000">
                <a:solidFill>
                  <a:srgbClr val="FF0000"/>
                </a:solidFill>
                <a:latin typeface="Frutiger LT Std 45 Light"/>
              </a:rPr>
              <a:t>  normalized</a:t>
            </a:r>
            <a:endParaRPr lang="en-US" sz="2000">
              <a:solidFill>
                <a:srgbClr val="FF0000"/>
              </a:solidFill>
              <a:latin typeface="Frutiger LT Std 45 Ligh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09633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nl-NL" dirty="0">
                <a:latin typeface="Frutiger LT Std 45 Light"/>
                <a:ea typeface="ＭＳ Ｐゴシック" charset="0"/>
              </a:rPr>
              <a:t>exercise</a:t>
            </a:r>
            <a:endParaRPr lang="en-US" altLang="nl-NL" dirty="0">
              <a:latin typeface="Frutiger LT Std 45 Light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408113" y="2543003"/>
            <a:ext cx="21868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latin typeface="Frutiger LT Std 45 Light"/>
              </a:rPr>
              <a:t>Line l: 2x</a:t>
            </a:r>
            <a:r>
              <a:rPr lang="nl-NL" sz="2000" baseline="-25000">
                <a:latin typeface="Frutiger LT Std 45 Light"/>
              </a:rPr>
              <a:t>1</a:t>
            </a:r>
            <a:r>
              <a:rPr lang="nl-NL" sz="2000">
                <a:latin typeface="Frutiger LT Std 45 Light"/>
              </a:rPr>
              <a:t> - x</a:t>
            </a:r>
            <a:r>
              <a:rPr lang="nl-NL" sz="2000" baseline="-25000">
                <a:latin typeface="Frutiger LT Std 45 Light"/>
              </a:rPr>
              <a:t>2</a:t>
            </a:r>
            <a:r>
              <a:rPr lang="nl-NL" sz="2000">
                <a:latin typeface="Frutiger LT Std 45 Light"/>
              </a:rPr>
              <a:t> = 0</a:t>
            </a:r>
            <a:endParaRPr lang="en-US" sz="2000">
              <a:latin typeface="Frutiger LT Std 45 Light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481138" y="5062365"/>
            <a:ext cx="5832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latin typeface="Frutiger LT Std 45 Light"/>
              </a:rPr>
              <a:t>Give the matrix of the projection onto line l</a:t>
            </a:r>
            <a:endParaRPr lang="el-GR" sz="2000">
              <a:latin typeface="Frutiger LT Std 45 Light"/>
            </a:endParaRPr>
          </a:p>
        </p:txBody>
      </p:sp>
      <p:graphicFrame>
        <p:nvGraphicFramePr>
          <p:cNvPr id="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443721"/>
              </p:ext>
            </p:extLst>
          </p:nvPr>
        </p:nvGraphicFramePr>
        <p:xfrm>
          <a:off x="1485901" y="3495503"/>
          <a:ext cx="2592387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36" name="Equation" r:id="rId4" imgW="1308100" imgH="508000" progId="Equation.3">
                  <p:embed/>
                </p:oleObj>
              </mc:Choice>
              <mc:Fallback>
                <p:oleObj name="Equation" r:id="rId4" imgW="1308100" imgH="508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901" y="3495503"/>
                        <a:ext cx="2592387" cy="10033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4581526" y="3733628"/>
            <a:ext cx="1768475" cy="4000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u="sng">
                <a:solidFill>
                  <a:srgbClr val="FF0000"/>
                </a:solidFill>
                <a:latin typeface="Frutiger LT Std 45 Light"/>
                <a:cs typeface="Times New Roman" charset="0"/>
              </a:rPr>
              <a:t>n</a:t>
            </a:r>
            <a:r>
              <a:rPr lang="nl-NL" sz="2000">
                <a:solidFill>
                  <a:srgbClr val="FF0000"/>
                </a:solidFill>
                <a:latin typeface="Frutiger LT Std 45 Light"/>
              </a:rPr>
              <a:t>  normalized</a:t>
            </a:r>
            <a:endParaRPr lang="en-US" sz="2000">
              <a:solidFill>
                <a:srgbClr val="FF0000"/>
              </a:solidFill>
              <a:latin typeface="Frutiger LT Std 45 Ligh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09633925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Linear Transformations</a:t>
            </a:r>
            <a:endParaRPr lang="en-US" altLang="nl-NL" dirty="0"/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385638" y="2652481"/>
            <a:ext cx="3733714" cy="223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sz="2400" dirty="0">
                <a:latin typeface="Frutiger LT Std 45 Light"/>
              </a:rPr>
              <a:t>Rotation</a:t>
            </a:r>
          </a:p>
          <a:p>
            <a:r>
              <a:rPr lang="en-US" sz="2400" dirty="0">
                <a:latin typeface="Frutiger LT Std 45 Light"/>
              </a:rPr>
              <a:t>Scaling</a:t>
            </a:r>
          </a:p>
          <a:p>
            <a:r>
              <a:rPr lang="en-US" sz="2400" dirty="0">
                <a:latin typeface="Frutiger LT Std 45 Light"/>
              </a:rPr>
              <a:t>Orthographic projection</a:t>
            </a:r>
          </a:p>
          <a:p>
            <a:r>
              <a:rPr lang="en-US" sz="2400" dirty="0">
                <a:latin typeface="Frutiger LT Std 45 Light"/>
              </a:rPr>
              <a:t>Reflection</a:t>
            </a:r>
          </a:p>
          <a:p>
            <a:r>
              <a:rPr lang="en-US" sz="2400" dirty="0">
                <a:latin typeface="Frutiger LT Std 45 Light"/>
              </a:rPr>
              <a:t>Shearing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2165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 Movie Quote</a:t>
            </a:r>
            <a:endParaRPr lang="en-US" altLang="nl-NL" dirty="0"/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84881" y="1939787"/>
            <a:ext cx="820472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dirty="0">
                <a:latin typeface="Frutiger LT Std 45 Light"/>
              </a:rPr>
              <a:t>“</a:t>
            </a:r>
            <a:r>
              <a:rPr lang="en-US" sz="2400" dirty="0">
                <a:latin typeface="Frutiger LT Std 45 Light"/>
              </a:rPr>
              <a:t>Unfortunately, no-one can be told what The Matrix is – you have to see it for yourself.</a:t>
            </a:r>
            <a:r>
              <a:rPr lang="en-US" altLang="en-US" sz="2400" dirty="0">
                <a:latin typeface="Frutiger LT Std 45 Light"/>
              </a:rPr>
              <a:t>”</a:t>
            </a:r>
            <a:endParaRPr lang="en-US" sz="2400" dirty="0">
              <a:latin typeface="Frutiger LT Std 45 Light"/>
            </a:endParaRPr>
          </a:p>
          <a:p>
            <a:r>
              <a:rPr lang="en-US" sz="2400" dirty="0">
                <a:latin typeface="Frutiger LT Std 45 Light"/>
              </a:rPr>
              <a:t>Actually, it</a:t>
            </a:r>
            <a:r>
              <a:rPr lang="en-US" altLang="en-US" sz="2400" dirty="0">
                <a:latin typeface="Frutiger LT Std 45 Light"/>
              </a:rPr>
              <a:t>’</a:t>
            </a:r>
            <a:r>
              <a:rPr lang="en-US" sz="2400" dirty="0">
                <a:latin typeface="Frutiger LT Std 45 Light"/>
              </a:rPr>
              <a:t>s all about </a:t>
            </a:r>
            <a:r>
              <a:rPr lang="en-US" sz="2400" i="1" dirty="0">
                <a:latin typeface="Frutiger LT Std 45 Light"/>
              </a:rPr>
              <a:t>basis vectors</a:t>
            </a:r>
            <a:r>
              <a:rPr lang="en-US" sz="2400" dirty="0">
                <a:latin typeface="Frutiger LT Std 45 Light"/>
              </a:rPr>
              <a:t>.</a:t>
            </a:r>
          </a:p>
        </p:txBody>
      </p:sp>
      <p:pic>
        <p:nvPicPr>
          <p:cNvPr id="9" name="Picture 4" descr="Fram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0288" y="3933825"/>
            <a:ext cx="2303462" cy="202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5875338" y="4868863"/>
          <a:ext cx="107315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8" name="Equation" r:id="rId5" imgW="658080" imgH="484560" progId="Equation.3">
                  <p:embed/>
                </p:oleObj>
              </mc:Choice>
              <mc:Fallback>
                <p:oleObj name="Equation" r:id="rId5" imgW="658080" imgH="48456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5338" y="4868863"/>
                        <a:ext cx="1073150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2490788" y="3933825"/>
          <a:ext cx="1093787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9" name="Equation" r:id="rId7" imgW="676440" imgH="484560" progId="Equation.3">
                  <p:embed/>
                </p:oleObj>
              </mc:Choice>
              <mc:Fallback>
                <p:oleObj name="Equation" r:id="rId7" imgW="676440" imgH="48456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0788" y="3933825"/>
                        <a:ext cx="1093787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777801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/>
              <a:t>Frame</a:t>
            </a:r>
            <a:endParaRPr lang="en-US" altLang="nl-NL" dirty="0"/>
          </a:p>
        </p:txBody>
      </p:sp>
      <p:pic>
        <p:nvPicPr>
          <p:cNvPr id="7" name="Picture 4" descr="Fra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6013" y="2022475"/>
            <a:ext cx="2303462" cy="202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6825" y="1955800"/>
            <a:ext cx="2736850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84438" y="4327525"/>
            <a:ext cx="2589212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867400" y="4797425"/>
            <a:ext cx="22320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2400" dirty="0">
                <a:latin typeface="Frutiger LT Std 45 Light"/>
              </a:rPr>
              <a:t>Every object has a frame</a:t>
            </a:r>
            <a:endParaRPr lang="en-US" sz="2400" dirty="0">
              <a:latin typeface="Frutiger LT Std 45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7801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/>
              <a:t>Vector relative to frame</a:t>
            </a:r>
            <a:endParaRPr lang="en-US" altLang="nl-NL" dirty="0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1187450" y="2302668"/>
          <a:ext cx="979488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0" name="Equation" r:id="rId4" imgW="457002" imgH="533169" progId="Equation.3">
                  <p:embed/>
                </p:oleObj>
              </mc:Choice>
              <mc:Fallback>
                <p:oleObj name="Equation" r:id="rId4" imgW="457002" imgH="53316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302668"/>
                        <a:ext cx="979488" cy="1152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2195513" y="2447131"/>
          <a:ext cx="2232025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1" name="Equation" r:id="rId6" imgW="1117600" imgH="457200" progId="Equation.3">
                  <p:embed/>
                </p:oleObj>
              </mc:Choice>
              <mc:Fallback>
                <p:oleObj name="Equation" r:id="rId6" imgW="111760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447131"/>
                        <a:ext cx="2232025" cy="915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9" descr="Fram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219700" y="2302668"/>
            <a:ext cx="2303463" cy="202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187450" y="4102893"/>
            <a:ext cx="2393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NL" sz="2400" u="sng" dirty="0">
                <a:solidFill>
                  <a:srgbClr val="000000"/>
                </a:solidFill>
                <a:latin typeface="Frutiger LT Std 45 Light"/>
              </a:rPr>
              <a:t>x</a:t>
            </a:r>
            <a:r>
              <a:rPr lang="nl-NL" sz="2400" dirty="0">
                <a:solidFill>
                  <a:srgbClr val="000000"/>
                </a:solidFill>
                <a:latin typeface="Frutiger LT Std 45 Light"/>
              </a:rPr>
              <a:t> = x</a:t>
            </a:r>
            <a:r>
              <a:rPr lang="nl-NL" sz="2400" baseline="-30000" dirty="0">
                <a:solidFill>
                  <a:srgbClr val="000000"/>
                </a:solidFill>
                <a:latin typeface="Frutiger LT Std 45 Light"/>
              </a:rPr>
              <a:t>1</a:t>
            </a:r>
            <a:r>
              <a:rPr lang="nl-NL" sz="2400" dirty="0">
                <a:solidFill>
                  <a:srgbClr val="000000"/>
                </a:solidFill>
                <a:latin typeface="Frutiger LT Std 45 Light"/>
                <a:sym typeface="Symbol" pitchFamily="18" charset="2"/>
              </a:rPr>
              <a:t></a:t>
            </a:r>
            <a:r>
              <a:rPr lang="nl-NL" sz="2400" u="sng" dirty="0">
                <a:solidFill>
                  <a:srgbClr val="000000"/>
                </a:solidFill>
                <a:latin typeface="Frutiger LT Std 45 Light"/>
              </a:rPr>
              <a:t>e</a:t>
            </a:r>
            <a:r>
              <a:rPr lang="nl-NL" sz="2400" baseline="-30000" dirty="0">
                <a:solidFill>
                  <a:srgbClr val="000000"/>
                </a:solidFill>
                <a:latin typeface="Frutiger LT Std 45 Light"/>
              </a:rPr>
              <a:t>1</a:t>
            </a:r>
            <a:r>
              <a:rPr lang="nl-NL" sz="2400" dirty="0">
                <a:solidFill>
                  <a:srgbClr val="000000"/>
                </a:solidFill>
                <a:latin typeface="Frutiger LT Std 45 Light"/>
              </a:rPr>
              <a:t> + x</a:t>
            </a:r>
            <a:r>
              <a:rPr lang="nl-NL" sz="2400" baseline="-30000" dirty="0">
                <a:solidFill>
                  <a:srgbClr val="000000"/>
                </a:solidFill>
                <a:latin typeface="Frutiger LT Std 45 Light"/>
              </a:rPr>
              <a:t>2</a:t>
            </a:r>
            <a:r>
              <a:rPr lang="nl-NL" sz="2400" dirty="0">
                <a:solidFill>
                  <a:srgbClr val="000000"/>
                </a:solidFill>
                <a:latin typeface="Frutiger LT Std 45 Light"/>
                <a:sym typeface="Symbol" pitchFamily="18" charset="2"/>
              </a:rPr>
              <a:t></a:t>
            </a:r>
            <a:r>
              <a:rPr lang="nl-NL" sz="2400" u="sng" dirty="0">
                <a:solidFill>
                  <a:srgbClr val="000000"/>
                </a:solidFill>
                <a:latin typeface="Frutiger LT Std 45 Light"/>
              </a:rPr>
              <a:t>e</a:t>
            </a:r>
            <a:r>
              <a:rPr lang="nl-NL" sz="2400" baseline="-30000" dirty="0">
                <a:solidFill>
                  <a:srgbClr val="000000"/>
                </a:solidFill>
                <a:latin typeface="Frutiger LT Std 45 Light"/>
              </a:rPr>
              <a:t>2</a:t>
            </a:r>
            <a:r>
              <a:rPr lang="en-US" sz="2400" dirty="0">
                <a:latin typeface="Frutiger LT Std 45 Light"/>
              </a:rPr>
              <a:t> 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1187450" y="5039518"/>
            <a:ext cx="56845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NL" sz="2400" u="sng" dirty="0">
                <a:solidFill>
                  <a:srgbClr val="000000"/>
                </a:solidFill>
                <a:latin typeface="Frutiger LT Std 45 Light"/>
              </a:rPr>
              <a:t>e</a:t>
            </a:r>
            <a:r>
              <a:rPr lang="nl-NL" sz="2400" baseline="-30000" dirty="0">
                <a:solidFill>
                  <a:srgbClr val="000000"/>
                </a:solidFill>
                <a:latin typeface="Frutiger LT Std 45 Light"/>
              </a:rPr>
              <a:t>1</a:t>
            </a:r>
            <a:r>
              <a:rPr lang="nl-NL" sz="2400" dirty="0">
                <a:solidFill>
                  <a:srgbClr val="000000"/>
                </a:solidFill>
                <a:latin typeface="Frutiger LT Std 45 Light"/>
              </a:rPr>
              <a:t> and </a:t>
            </a:r>
            <a:r>
              <a:rPr lang="nl-NL" sz="2400" u="sng" dirty="0">
                <a:solidFill>
                  <a:srgbClr val="000000"/>
                </a:solidFill>
                <a:latin typeface="Frutiger LT Std 45 Light"/>
              </a:rPr>
              <a:t>e</a:t>
            </a:r>
            <a:r>
              <a:rPr lang="nl-NL" sz="2400" baseline="-30000" dirty="0">
                <a:solidFill>
                  <a:srgbClr val="000000"/>
                </a:solidFill>
                <a:latin typeface="Frutiger LT Std 45 Light"/>
              </a:rPr>
              <a:t>2</a:t>
            </a:r>
            <a:r>
              <a:rPr lang="en-US" sz="2400" dirty="0">
                <a:latin typeface="Frutiger LT Std 45 Light"/>
              </a:rPr>
              <a:t> are called unit or basis vectors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77780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/>
              <a:t>Matrix and frame</a:t>
            </a:r>
            <a:endParaRPr lang="en-US" altLang="nl-NL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763713" y="4270375"/>
            <a:ext cx="3532187" cy="46672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NL" sz="2400"/>
              <a:t>M</a:t>
            </a:r>
            <a:r>
              <a:rPr lang="nl-NL" sz="2400">
                <a:sym typeface="Symbol" pitchFamily="18" charset="2"/>
              </a:rPr>
              <a:t></a:t>
            </a:r>
            <a:r>
              <a:rPr lang="nl-NL" sz="2400" u="sng"/>
              <a:t>x</a:t>
            </a:r>
            <a:r>
              <a:rPr lang="nl-NL" sz="2400"/>
              <a:t> = x</a:t>
            </a:r>
            <a:r>
              <a:rPr lang="nl-NL" sz="2400" baseline="-25000"/>
              <a:t>1</a:t>
            </a:r>
            <a:r>
              <a:rPr lang="nl-NL" sz="2400">
                <a:sym typeface="Symbol" pitchFamily="18" charset="2"/>
              </a:rPr>
              <a:t></a:t>
            </a:r>
            <a:r>
              <a:rPr lang="nl-NL" sz="2400"/>
              <a:t>M</a:t>
            </a:r>
            <a:r>
              <a:rPr lang="nl-NL" sz="2400">
                <a:sym typeface="Symbol" pitchFamily="18" charset="2"/>
              </a:rPr>
              <a:t></a:t>
            </a:r>
            <a:r>
              <a:rPr lang="nl-NL" sz="2400" u="sng"/>
              <a:t>e</a:t>
            </a:r>
            <a:r>
              <a:rPr lang="nl-NL" sz="2400" baseline="-25000"/>
              <a:t>1</a:t>
            </a:r>
            <a:r>
              <a:rPr lang="nl-NL" sz="2400"/>
              <a:t> + x</a:t>
            </a:r>
            <a:r>
              <a:rPr lang="nl-NL" sz="2400" baseline="-25000"/>
              <a:t>2</a:t>
            </a:r>
            <a:r>
              <a:rPr lang="nl-NL" sz="2400">
                <a:sym typeface="Symbol" pitchFamily="18" charset="2"/>
              </a:rPr>
              <a:t></a:t>
            </a:r>
            <a:r>
              <a:rPr lang="nl-NL" sz="2400"/>
              <a:t>M</a:t>
            </a:r>
            <a:r>
              <a:rPr lang="nl-NL" sz="2400">
                <a:sym typeface="Symbol" pitchFamily="18" charset="2"/>
              </a:rPr>
              <a:t></a:t>
            </a:r>
            <a:r>
              <a:rPr lang="nl-NL" sz="2400" u="sng"/>
              <a:t>e</a:t>
            </a:r>
            <a:r>
              <a:rPr lang="nl-NL" sz="2400" baseline="-25000"/>
              <a:t>2</a:t>
            </a:r>
            <a:r>
              <a:rPr lang="en-US" sz="2400"/>
              <a:t> </a:t>
            </a:r>
            <a:r>
              <a:rPr lang="nl-NL" sz="2400"/>
              <a:t> </a:t>
            </a:r>
            <a:endParaRPr lang="en-US" sz="2400"/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116013" y="3316288"/>
            <a:ext cx="64293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2000" dirty="0">
                <a:latin typeface="Frutiger LT Std 45 Light"/>
              </a:rPr>
              <a:t>For Linear Transformations (and Matrix Transformations) we can show:</a:t>
            </a:r>
            <a:endParaRPr lang="en-US" sz="2000" dirty="0">
              <a:latin typeface="Frutiger LT Std 45 Light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835150" y="2289175"/>
            <a:ext cx="2393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NL" sz="2400" u="sng">
                <a:solidFill>
                  <a:srgbClr val="000000"/>
                </a:solidFill>
              </a:rPr>
              <a:t>x</a:t>
            </a:r>
            <a:r>
              <a:rPr lang="nl-NL" sz="2400">
                <a:solidFill>
                  <a:srgbClr val="000000"/>
                </a:solidFill>
              </a:rPr>
              <a:t> = x</a:t>
            </a:r>
            <a:r>
              <a:rPr lang="nl-NL" sz="2400" baseline="-30000">
                <a:solidFill>
                  <a:srgbClr val="000000"/>
                </a:solidFill>
              </a:rPr>
              <a:t>1</a:t>
            </a:r>
            <a:r>
              <a:rPr lang="nl-NL" sz="2400">
                <a:solidFill>
                  <a:srgbClr val="000000"/>
                </a:solidFill>
                <a:sym typeface="Symbol" pitchFamily="18" charset="2"/>
              </a:rPr>
              <a:t></a:t>
            </a:r>
            <a:r>
              <a:rPr lang="nl-NL" sz="2400" u="sng">
                <a:solidFill>
                  <a:srgbClr val="000000"/>
                </a:solidFill>
              </a:rPr>
              <a:t>e</a:t>
            </a:r>
            <a:r>
              <a:rPr lang="nl-NL" sz="2400" baseline="-30000">
                <a:solidFill>
                  <a:srgbClr val="000000"/>
                </a:solidFill>
              </a:rPr>
              <a:t>1</a:t>
            </a:r>
            <a:r>
              <a:rPr lang="nl-NL" sz="2400">
                <a:solidFill>
                  <a:srgbClr val="000000"/>
                </a:solidFill>
              </a:rPr>
              <a:t> + x</a:t>
            </a:r>
            <a:r>
              <a:rPr lang="nl-NL" sz="2400" baseline="-30000">
                <a:solidFill>
                  <a:srgbClr val="000000"/>
                </a:solidFill>
              </a:rPr>
              <a:t>2</a:t>
            </a:r>
            <a:r>
              <a:rPr lang="nl-NL" sz="2400">
                <a:solidFill>
                  <a:srgbClr val="000000"/>
                </a:solidFill>
                <a:sym typeface="Symbol" pitchFamily="18" charset="2"/>
              </a:rPr>
              <a:t></a:t>
            </a:r>
            <a:r>
              <a:rPr lang="nl-NL" sz="2400" u="sng">
                <a:solidFill>
                  <a:srgbClr val="000000"/>
                </a:solidFill>
              </a:rPr>
              <a:t>e</a:t>
            </a:r>
            <a:r>
              <a:rPr lang="nl-NL" sz="2400" baseline="-30000">
                <a:solidFill>
                  <a:srgbClr val="000000"/>
                </a:solidFill>
              </a:rPr>
              <a:t>2</a:t>
            </a:r>
            <a:r>
              <a:rPr lang="en-US" sz="2400"/>
              <a:t> </a:t>
            </a:r>
          </a:p>
        </p:txBody>
      </p:sp>
      <p:sp>
        <p:nvSpPr>
          <p:cNvPr id="16" name="TextBox 11"/>
          <p:cNvSpPr txBox="1">
            <a:spLocks noChangeArrowheads="1"/>
          </p:cNvSpPr>
          <p:nvPr/>
        </p:nvSpPr>
        <p:spPr bwMode="auto">
          <a:xfrm>
            <a:off x="1187450" y="1785938"/>
            <a:ext cx="4113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NL" sz="2000" dirty="0">
                <a:latin typeface="Frutiger LT Std 45 Light"/>
              </a:rPr>
              <a:t>Every vector can be expressed as: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2051050" y="5241925"/>
            <a:ext cx="5113338" cy="132397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2000" dirty="0">
                <a:latin typeface="Frutiger LT Std 45 Light"/>
              </a:rPr>
              <a:t>Consequence: </a:t>
            </a:r>
          </a:p>
          <a:p>
            <a:r>
              <a:rPr lang="nl-NL" sz="2000" dirty="0">
                <a:latin typeface="Frutiger LT Std 45 Light"/>
              </a:rPr>
              <a:t>Knowing the images of the unit vectors </a:t>
            </a:r>
          </a:p>
          <a:p>
            <a:r>
              <a:rPr lang="nl-NL" sz="2000" dirty="0">
                <a:latin typeface="Frutiger LT Std 45 Light"/>
              </a:rPr>
              <a:t>(knowing the image of the frame) </a:t>
            </a:r>
          </a:p>
          <a:p>
            <a:r>
              <a:rPr lang="nl-NL" sz="2000" dirty="0">
                <a:latin typeface="Frutiger LT Std 45 Light"/>
              </a:rPr>
              <a:t>means knowing the Transformation</a:t>
            </a:r>
            <a:endParaRPr lang="en-US" sz="2000" dirty="0">
              <a:latin typeface="Frutiger LT Std 45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78016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4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HvA_HBO-ICT">
  <a:themeElements>
    <a:clrScheme name="HvA_HBO-ICT">
      <a:dk1>
        <a:sysClr val="windowText" lastClr="000000"/>
      </a:dk1>
      <a:lt1>
        <a:sysClr val="window" lastClr="FFFFFF"/>
      </a:lt1>
      <a:dk2>
        <a:srgbClr val="4543E8"/>
      </a:dk2>
      <a:lt2>
        <a:srgbClr val="E7E6E6"/>
      </a:lt2>
      <a:accent1>
        <a:srgbClr val="4543E8"/>
      </a:accent1>
      <a:accent2>
        <a:srgbClr val="F95D62"/>
      </a:accent2>
      <a:accent3>
        <a:srgbClr val="25167A"/>
      </a:accent3>
      <a:accent4>
        <a:srgbClr val="E7E6E6"/>
      </a:accent4>
      <a:accent5>
        <a:srgbClr val="FFFFFF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vA_HBO-ICT Huisstijl 2015 GD donker.pptx" id="{2807E695-4A48-A340-9D8A-3E97C43BE810}" vid="{BCCECCE2-8924-3947-96C4-D88488A3FCE3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3315D38371D148AD8EAB52731EC9BD" ma:contentTypeVersion="2" ma:contentTypeDescription="Een nieuw document maken." ma:contentTypeScope="" ma:versionID="3e4ad841e855bdf60e17a64b3ac4c522">
  <xsd:schema xmlns:xsd="http://www.w3.org/2001/XMLSchema" xmlns:xs="http://www.w3.org/2001/XMLSchema" xmlns:p="http://schemas.microsoft.com/office/2006/metadata/properties" xmlns:ns2="7508efd3-3f04-4761-b968-dd47c32a1739" xmlns:ns3="34b8a7b6-5344-45ab-83f0-554cff71fef0" targetNamespace="http://schemas.microsoft.com/office/2006/metadata/properties" ma:root="true" ma:fieldsID="9ad3ccd628b2911b0a757eb7eeeef46a" ns2:_="" ns3:_="">
    <xsd:import namespace="7508efd3-3f04-4761-b968-dd47c32a1739"/>
    <xsd:import namespace="34b8a7b6-5344-45ab-83f0-554cff71f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atum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08efd3-3f04-4761-b968-dd47c32a173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aarde van de document-id" ma:description="De waarde van de document-id die aan dit item is toegewezen." ma:internalName="_dlc_DocId" ma:readOnly="true">
      <xsd:simpleType>
        <xsd:restriction base="dms:Text"/>
      </xsd:simpleType>
    </xsd:element>
    <xsd:element name="_dlc_DocIdUrl" ma:index="9" nillable="true" ma:displayName="Document-id" ma:description="Permanente koppeling naar dit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b8a7b6-5344-45ab-83f0-554cff71fef0" elementFormDefault="qualified">
    <xsd:import namespace="http://schemas.microsoft.com/office/2006/documentManagement/types"/>
    <xsd:import namespace="http://schemas.microsoft.com/office/infopath/2007/PartnerControls"/>
    <xsd:element name="Datum" ma:index="11" nillable="true" ma:displayName="Datum" ma:format="DateOnly" ma:internalName="Datum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 ma:index="12" ma:displayName="Categorie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um xmlns="34b8a7b6-5344-45ab-83f0-554cff71fef0">2015-04-06T22:00:00+00:00</Datum>
    <_dlc_DocId xmlns="7508efd3-3f04-4761-b968-dd47c32a1739">CKRFM5ZMKWA6-35-180</_dlc_DocId>
    <_dlc_DocIdUrl xmlns="7508efd3-3f04-4761-b968-dd47c32a1739">
      <Url>https://dlwo.dmci.hva.nl/samenwerken/ICT/kern/_layouts/DocIdRedir.aspx?ID=CKRFM5ZMKWA6-35-180</Url>
      <Description>CKRFM5ZMKWA6-35-180</Description>
    </_dlc_DocIdUrl>
  </documentManagement>
</p:properties>
</file>

<file path=customXml/itemProps1.xml><?xml version="1.0" encoding="utf-8"?>
<ds:datastoreItem xmlns:ds="http://schemas.openxmlformats.org/officeDocument/2006/customXml" ds:itemID="{4BDED042-5309-4301-99E5-7A4386BAF9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89E6EE-F2E7-4F6F-ABEB-53BCDE9FF6B0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4ACFF540-E7DA-45DF-8964-4E6C353230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08efd3-3f04-4761-b968-dd47c32a1739"/>
    <ds:schemaRef ds:uri="34b8a7b6-5344-45ab-83f0-554cff71f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68ACA12-9C51-472D-8D4C-5B2491B1B8AF}">
  <ds:schemaRefs>
    <ds:schemaRef ds:uri="http://schemas.openxmlformats.org/package/2006/metadata/core-properties"/>
    <ds:schemaRef ds:uri="7508efd3-3f04-4761-b968-dd47c32a1739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metadata/properties"/>
    <ds:schemaRef ds:uri="34b8a7b6-5344-45ab-83f0-554cff71fef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1532</TotalTime>
  <Words>1067</Words>
  <Application>Microsoft Office PowerPoint</Application>
  <PresentationFormat>On-screen Show (4:3)</PresentationFormat>
  <Paragraphs>173</Paragraphs>
  <Slides>47</Slides>
  <Notes>20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ＭＳ Ｐゴシック</vt:lpstr>
      <vt:lpstr>Frutiger LT Std 55 Roman</vt:lpstr>
      <vt:lpstr>Frutiger LT Std 45 Light</vt:lpstr>
      <vt:lpstr>Arial</vt:lpstr>
      <vt:lpstr>Wingdings</vt:lpstr>
      <vt:lpstr>Comic Sans MS</vt:lpstr>
      <vt:lpstr>Times New Roman</vt:lpstr>
      <vt:lpstr>ＭＳ Ｐゴシック</vt:lpstr>
      <vt:lpstr>Symbol</vt:lpstr>
      <vt:lpstr>HvA_HBO-ICT</vt:lpstr>
      <vt:lpstr>Equation</vt:lpstr>
      <vt:lpstr>Équation</vt:lpstr>
      <vt:lpstr>Document</vt:lpstr>
      <vt:lpstr>Simulation &amp; Physics</vt:lpstr>
      <vt:lpstr>Matrix: Geometric Interpretation</vt:lpstr>
      <vt:lpstr>Matrices and Geometry</vt:lpstr>
      <vt:lpstr>Properties of Matrix transformations</vt:lpstr>
      <vt:lpstr>Linear Transformations</vt:lpstr>
      <vt:lpstr>A Movie Quote</vt:lpstr>
      <vt:lpstr>Frame</vt:lpstr>
      <vt:lpstr>Vector relative to frame</vt:lpstr>
      <vt:lpstr>Matrix and frame</vt:lpstr>
      <vt:lpstr>Matrix and frame</vt:lpstr>
      <vt:lpstr>2D Matrix Example</vt:lpstr>
      <vt:lpstr>PowerPoint Presentation</vt:lpstr>
      <vt:lpstr>What’s the Transformation?</vt:lpstr>
      <vt:lpstr>PowerPoint Presentation</vt:lpstr>
      <vt:lpstr>PowerPoint Presentation</vt:lpstr>
      <vt:lpstr>So What Does It Do?</vt:lpstr>
      <vt:lpstr>Example continued</vt:lpstr>
      <vt:lpstr>Matrix</vt:lpstr>
      <vt:lpstr>Axial Displacements</vt:lpstr>
      <vt:lpstr>Basis Vectors</vt:lpstr>
      <vt:lpstr>Orthonormal Basis Vectors</vt:lpstr>
      <vt:lpstr>Matrix From Basis Vectors</vt:lpstr>
      <vt:lpstr>What Does This Matrix Do?</vt:lpstr>
      <vt:lpstr>Transformation by a Matrix</vt:lpstr>
      <vt:lpstr>Conversely</vt:lpstr>
      <vt:lpstr>Visualize The Matrix</vt:lpstr>
      <vt:lpstr>3D Transformation Example</vt:lpstr>
      <vt:lpstr>PowerPoint Presentation</vt:lpstr>
      <vt:lpstr>What’s the Matrix?</vt:lpstr>
      <vt:lpstr>Matrices &amp; Linear Transforms</vt:lpstr>
      <vt:lpstr>Scaling Along Cardinal Axes in 2D</vt:lpstr>
      <vt:lpstr>3D Scale Matrix</vt:lpstr>
      <vt:lpstr>Scale in Arbitrary Direction</vt:lpstr>
      <vt:lpstr>Matrices &amp; Linear Transforms</vt:lpstr>
      <vt:lpstr>Orthographic Projection</vt:lpstr>
      <vt:lpstr>Projecting Onto a Cardinal Axis</vt:lpstr>
      <vt:lpstr>Projection onto axes</vt:lpstr>
      <vt:lpstr>PowerPoint Presentation</vt:lpstr>
      <vt:lpstr>Projection onto line through origin</vt:lpstr>
      <vt:lpstr>Projection onto line through origin</vt:lpstr>
      <vt:lpstr>Example</vt:lpstr>
      <vt:lpstr>Exercise</vt:lpstr>
      <vt:lpstr>Projection using  normalized normalvector</vt:lpstr>
      <vt:lpstr>General formula for projection (1)</vt:lpstr>
      <vt:lpstr>General formula for projection (2)</vt:lpstr>
      <vt:lpstr>General formula  for Matrix of projection</vt:lpstr>
      <vt:lpstr>exercise</vt:lpstr>
    </vt:vector>
  </TitlesOfParts>
  <Manager>s.a.b.van.der.feest@hva.nl</Manager>
  <Company>Hogeschool van Amsterdam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&amp; Physics</dc:title>
  <dc:subject/>
  <dc:creator>s.a.b.van.der.feest@hva.nl</dc:creator>
  <cp:keywords/>
  <dc:description>HVA HBO-ICT</dc:description>
  <cp:lastModifiedBy>Stephan van der Feest</cp:lastModifiedBy>
  <cp:revision>98</cp:revision>
  <dcterms:created xsi:type="dcterms:W3CDTF">2015-03-27T10:55:41Z</dcterms:created>
  <dcterms:modified xsi:type="dcterms:W3CDTF">2017-05-28T16:31:22Z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0x010100BA3315D38371D148AD8EAB52731EC9BD</vt:lpwstr>
  </property>
  <property fmtid="{D5CDD505-2E9C-101B-9397-08002B2CF9AE}" pid="3" name="_dlc_DocIdItemGuid">
    <vt:lpwstr>55dda64a-ff07-41f3-925f-16574e747c7b</vt:lpwstr>
  </property>
  <property fmtid="{D5CDD505-2E9C-101B-9397-08002B2CF9AE}" pid="4" name="ArticulateGUID">
    <vt:lpwstr>F573A3AC-9FEA-4BC6-AC34-0AE5A393A0AF</vt:lpwstr>
  </property>
  <property fmtid="{D5CDD505-2E9C-101B-9397-08002B2CF9AE}" pid="5" name="ArticulatePath">
    <vt:lpwstr>Simulation &amp; Physics class 2 - Length, Distance, Angle, Dot product, Vector geometry</vt:lpwstr>
  </property>
</Properties>
</file>